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80" r:id="rId9"/>
    <p:sldId id="263" r:id="rId10"/>
    <p:sldId id="264" r:id="rId11"/>
    <p:sldId id="267"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70"/>
    <p:restoredTop sz="94129"/>
  </p:normalViewPr>
  <p:slideViewPr>
    <p:cSldViewPr snapToGrid="0" snapToObjects="1">
      <p:cViewPr varScale="1">
        <p:scale>
          <a:sx n="103" d="100"/>
          <a:sy n="103" d="100"/>
        </p:scale>
        <p:origin x="92" y="4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55F7F-356E-5145-BC6A-D25E368BB4C7}" type="datetimeFigureOut">
              <a:rPr lang="de-DE" smtClean="0"/>
              <a:t>24.01.2021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E73B8-2C44-9A47-BC88-F680B5F4A75D}" type="slidenum">
              <a:rPr lang="de-DE" smtClean="0"/>
              <a:t>‹Nr.›</a:t>
            </a:fld>
            <a:endParaRPr lang="de-DE"/>
          </a:p>
        </p:txBody>
      </p:sp>
    </p:spTree>
    <p:extLst>
      <p:ext uri="{BB962C8B-B14F-4D97-AF65-F5344CB8AC3E}">
        <p14:creationId xmlns:p14="http://schemas.microsoft.com/office/powerpoint/2010/main" val="1131403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47E73B8-2C44-9A47-BC88-F680B5F4A75D}" type="slidenum">
              <a:rPr lang="de-DE" smtClean="0"/>
              <a:t>1</a:t>
            </a:fld>
            <a:endParaRPr lang="de-DE"/>
          </a:p>
        </p:txBody>
      </p:sp>
    </p:spTree>
    <p:extLst>
      <p:ext uri="{BB962C8B-B14F-4D97-AF65-F5344CB8AC3E}">
        <p14:creationId xmlns:p14="http://schemas.microsoft.com/office/powerpoint/2010/main" val="68805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47E73B8-2C44-9A47-BC88-F680B5F4A75D}" type="slidenum">
              <a:rPr lang="de-DE" smtClean="0"/>
              <a:t>5</a:t>
            </a:fld>
            <a:endParaRPr lang="de-DE"/>
          </a:p>
        </p:txBody>
      </p:sp>
    </p:spTree>
    <p:extLst>
      <p:ext uri="{BB962C8B-B14F-4D97-AF65-F5344CB8AC3E}">
        <p14:creationId xmlns:p14="http://schemas.microsoft.com/office/powerpoint/2010/main" val="12984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47E73B8-2C44-9A47-BC88-F680B5F4A75D}" type="slidenum">
              <a:rPr lang="de-DE" smtClean="0"/>
              <a:t>14</a:t>
            </a:fld>
            <a:endParaRPr lang="de-DE"/>
          </a:p>
        </p:txBody>
      </p:sp>
    </p:spTree>
    <p:extLst>
      <p:ext uri="{BB962C8B-B14F-4D97-AF65-F5344CB8AC3E}">
        <p14:creationId xmlns:p14="http://schemas.microsoft.com/office/powerpoint/2010/main" val="395770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4F62EC-D6E3-EE40-966B-8DF295E6A42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B573538-E1AB-B14B-929A-4D43FCAEE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6685A2A-1747-EA44-B36F-7A71D83E042B}"/>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5" name="Fußzeilenplatzhalter 4">
            <a:extLst>
              <a:ext uri="{FF2B5EF4-FFF2-40B4-BE49-F238E27FC236}">
                <a16:creationId xmlns:a16="http://schemas.microsoft.com/office/drawing/2014/main" id="{19B45FBA-03E9-7C4D-B5C5-77E78BE2F71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6733139-7361-6742-8B61-85C89933770B}"/>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206929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26011A-3BF5-1742-978F-3E81A46F210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0B874FD-F904-E141-BB16-622D280524B6}"/>
              </a:ext>
            </a:extLst>
          </p:cNvPr>
          <p:cNvSpPr>
            <a:spLocks noGrp="1"/>
          </p:cNvSpPr>
          <p:nvPr>
            <p:ph type="body" orient="vert" idx="1"/>
          </p:nvPr>
        </p:nvSpPr>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E37CE02C-2B51-7B40-8F77-8F53792721CA}"/>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5" name="Fußzeilenplatzhalter 4">
            <a:extLst>
              <a:ext uri="{FF2B5EF4-FFF2-40B4-BE49-F238E27FC236}">
                <a16:creationId xmlns:a16="http://schemas.microsoft.com/office/drawing/2014/main" id="{96F7770E-9944-E64F-B67B-CCDCBF015F8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63B8CB6-A039-C841-A976-7939838F0D90}"/>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317404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6CD58FA-D625-A04B-9288-303FD4FA9A9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3A97084-B0A7-2F43-9309-FAF577B51EF2}"/>
              </a:ext>
            </a:extLst>
          </p:cNvPr>
          <p:cNvSpPr>
            <a:spLocks noGrp="1"/>
          </p:cNvSpPr>
          <p:nvPr>
            <p:ph type="body" orient="vert" idx="1"/>
          </p:nvPr>
        </p:nvSpPr>
        <p:spPr>
          <a:xfrm>
            <a:off x="838200" y="365125"/>
            <a:ext cx="7734300" cy="5811838"/>
          </a:xfrm>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02B5A554-6AB3-3044-B3D2-1B8C504BCA6A}"/>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5" name="Fußzeilenplatzhalter 4">
            <a:extLst>
              <a:ext uri="{FF2B5EF4-FFF2-40B4-BE49-F238E27FC236}">
                <a16:creationId xmlns:a16="http://schemas.microsoft.com/office/drawing/2014/main" id="{C039EC4F-0648-1F41-8C0E-25321CCFB7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9A25DF-C2A3-C949-9BFF-0860C3EAF4FD}"/>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169078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593839-9951-0A46-9731-3F891F25916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F0F64F7-3AD4-154C-9FF4-AC0559FE6BB4}"/>
              </a:ext>
            </a:extLst>
          </p:cNvPr>
          <p:cNvSpPr>
            <a:spLocks noGrp="1"/>
          </p:cNvSpPr>
          <p:nvPr>
            <p:ph idx="1"/>
          </p:nvPr>
        </p:nvSpPr>
        <p:spPr/>
        <p:txBody>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E96B0327-FF66-B34E-8037-5EB1FBA51078}"/>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5" name="Fußzeilenplatzhalter 4">
            <a:extLst>
              <a:ext uri="{FF2B5EF4-FFF2-40B4-BE49-F238E27FC236}">
                <a16:creationId xmlns:a16="http://schemas.microsoft.com/office/drawing/2014/main" id="{F2F084CB-B087-2144-AA8A-A155B40A92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3A6397A-3167-B945-A2BB-8EC673B63B9A}"/>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376840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241943-D24B-9B48-83D2-35765C0E39C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02ACDC7-0994-1C4C-AFD3-77CEE414D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BEF7237B-08A5-FB4F-924A-DB3315E5DE5C}"/>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5" name="Fußzeilenplatzhalter 4">
            <a:extLst>
              <a:ext uri="{FF2B5EF4-FFF2-40B4-BE49-F238E27FC236}">
                <a16:creationId xmlns:a16="http://schemas.microsoft.com/office/drawing/2014/main" id="{1192F35D-D377-8040-AA32-16AAC1D0AD5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FB3166E-9CE8-B14F-8C15-C35C9588CF1A}"/>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312900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237130-ACE6-D649-8C7F-29433EA5759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21AEDEF-F63E-5E42-A886-68C70EF692E4}"/>
              </a:ext>
            </a:extLst>
          </p:cNvPr>
          <p:cNvSpPr>
            <a:spLocks noGrp="1"/>
          </p:cNvSpPr>
          <p:nvPr>
            <p:ph sz="half" idx="1"/>
          </p:nvPr>
        </p:nvSpPr>
        <p:spPr>
          <a:xfrm>
            <a:off x="838200" y="1825625"/>
            <a:ext cx="5181600" cy="4351338"/>
          </a:xfrm>
        </p:spPr>
        <p:txBody>
          <a:body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B72A6419-B195-C649-A699-C5A9E94E7EC3}"/>
              </a:ext>
            </a:extLst>
          </p:cNvPr>
          <p:cNvSpPr>
            <a:spLocks noGrp="1"/>
          </p:cNvSpPr>
          <p:nvPr>
            <p:ph sz="half" idx="2"/>
          </p:nvPr>
        </p:nvSpPr>
        <p:spPr>
          <a:xfrm>
            <a:off x="6172200" y="1825625"/>
            <a:ext cx="5181600" cy="4351338"/>
          </a:xfrm>
        </p:spPr>
        <p:txBody>
          <a:body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C39EFC43-680D-FC46-B815-C86986875883}"/>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6" name="Fußzeilenplatzhalter 5">
            <a:extLst>
              <a:ext uri="{FF2B5EF4-FFF2-40B4-BE49-F238E27FC236}">
                <a16:creationId xmlns:a16="http://schemas.microsoft.com/office/drawing/2014/main" id="{6423EBB9-4B62-2544-A2F6-8D408728D7E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BFA5B98-737C-1846-A5E9-983E031C3CC5}"/>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350466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637E0-D3D7-114B-ADFD-5A0CBEA4197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7D62276-5DE7-9E42-BD05-F19272DB20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2AFA1E60-9EFB-9743-B0F7-5A8A0FC821F5}"/>
              </a:ext>
            </a:extLst>
          </p:cNvPr>
          <p:cNvSpPr>
            <a:spLocks noGrp="1"/>
          </p:cNvSpPr>
          <p:nvPr>
            <p:ph sz="half" idx="2"/>
          </p:nvPr>
        </p:nvSpPr>
        <p:spPr>
          <a:xfrm>
            <a:off x="839788" y="2505075"/>
            <a:ext cx="5157787" cy="3684588"/>
          </a:xfrm>
        </p:spPr>
        <p:txBody>
          <a:bodyPr/>
          <a:lstStyle/>
          <a:p>
            <a:r>
              <a:rPr lang="de-DE"/>
              <a:t>Mastertextformat bearbeiten
Zweite Ebene
Dritte Ebene
Vierte Ebene
Fünfte Ebene</a:t>
            </a:r>
          </a:p>
        </p:txBody>
      </p:sp>
      <p:sp>
        <p:nvSpPr>
          <p:cNvPr id="5" name="Textplatzhalter 4">
            <a:extLst>
              <a:ext uri="{FF2B5EF4-FFF2-40B4-BE49-F238E27FC236}">
                <a16:creationId xmlns:a16="http://schemas.microsoft.com/office/drawing/2014/main" id="{6B8209A3-93A1-9A48-833C-0C6883E851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6" name="Inhaltsplatzhalter 5">
            <a:extLst>
              <a:ext uri="{FF2B5EF4-FFF2-40B4-BE49-F238E27FC236}">
                <a16:creationId xmlns:a16="http://schemas.microsoft.com/office/drawing/2014/main" id="{56071584-7D8D-B04C-83D8-DCFE2157028F}"/>
              </a:ext>
            </a:extLst>
          </p:cNvPr>
          <p:cNvSpPr>
            <a:spLocks noGrp="1"/>
          </p:cNvSpPr>
          <p:nvPr>
            <p:ph sz="quarter" idx="4"/>
          </p:nvPr>
        </p:nvSpPr>
        <p:spPr>
          <a:xfrm>
            <a:off x="6172200" y="2505075"/>
            <a:ext cx="5183188" cy="3684588"/>
          </a:xfrm>
        </p:spPr>
        <p:txBody>
          <a:bodyPr/>
          <a:lstStyle/>
          <a:p>
            <a:r>
              <a:rPr lang="de-DE"/>
              <a:t>Mastertextformat bearbeiten
Zweite Ebene
Dritte Ebene
Vierte Ebene
Fünfte Ebene</a:t>
            </a:r>
          </a:p>
        </p:txBody>
      </p:sp>
      <p:sp>
        <p:nvSpPr>
          <p:cNvPr id="7" name="Datumsplatzhalter 6">
            <a:extLst>
              <a:ext uri="{FF2B5EF4-FFF2-40B4-BE49-F238E27FC236}">
                <a16:creationId xmlns:a16="http://schemas.microsoft.com/office/drawing/2014/main" id="{1452EBD5-4E29-E54E-B73F-0035D7DA39CC}"/>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8" name="Fußzeilenplatzhalter 7">
            <a:extLst>
              <a:ext uri="{FF2B5EF4-FFF2-40B4-BE49-F238E27FC236}">
                <a16:creationId xmlns:a16="http://schemas.microsoft.com/office/drawing/2014/main" id="{1B749C5A-CAE2-EE4A-9BF7-F266F13A0B4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19A944D-258E-1A40-8CA6-900D2F386579}"/>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633152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03ED60-0A3C-3C4F-A5A3-D6DDB4E4567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2318E22-E9F7-7A4B-AAD8-D77EDDAB5545}"/>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4" name="Fußzeilenplatzhalter 3">
            <a:extLst>
              <a:ext uri="{FF2B5EF4-FFF2-40B4-BE49-F238E27FC236}">
                <a16:creationId xmlns:a16="http://schemas.microsoft.com/office/drawing/2014/main" id="{B0C4ADD5-9A5B-2D49-AC80-7258A6164DA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C5C4DEB-5DFA-B04E-84BB-6ECDAC6682D4}"/>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12467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ACF629D-24B2-A649-8CEB-E8588612DF28}"/>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3" name="Fußzeilenplatzhalter 2">
            <a:extLst>
              <a:ext uri="{FF2B5EF4-FFF2-40B4-BE49-F238E27FC236}">
                <a16:creationId xmlns:a16="http://schemas.microsoft.com/office/drawing/2014/main" id="{2C86C1E4-5562-DF43-A04E-32BC787C486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8F140F8-EE53-0447-A11E-4FFEC9673ED6}"/>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165424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218E22-43EF-9F47-9BF7-556E3520644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37EF861-38D8-F04F-AFB1-1E1744D55F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a:t>Mastertextformat bearbeiten
Zweite Ebene
Dritte Ebene
Vierte Ebene
Fünfte Ebene</a:t>
            </a:r>
          </a:p>
        </p:txBody>
      </p:sp>
      <p:sp>
        <p:nvSpPr>
          <p:cNvPr id="4" name="Textplatzhalter 3">
            <a:extLst>
              <a:ext uri="{FF2B5EF4-FFF2-40B4-BE49-F238E27FC236}">
                <a16:creationId xmlns:a16="http://schemas.microsoft.com/office/drawing/2014/main" id="{2A9A9E6A-5B7B-F441-8A81-1CAF7B531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270489B4-FF0E-0F4F-B802-BE8B045CBC9E}"/>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6" name="Fußzeilenplatzhalter 5">
            <a:extLst>
              <a:ext uri="{FF2B5EF4-FFF2-40B4-BE49-F238E27FC236}">
                <a16:creationId xmlns:a16="http://schemas.microsoft.com/office/drawing/2014/main" id="{0BB445BA-4469-0847-8A82-BBAA2C88277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491A9A9-C220-3547-BBC7-666CDE5D1B56}"/>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400953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36FF50-C98C-B24F-8DF0-37B79CABD0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BD273C9-0027-EB4C-9DDC-DC6D17F70B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ADA7098-0C72-A84B-AF01-807E23754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092B76D3-E413-DB45-B1F8-7D8944AA0EE7}"/>
              </a:ext>
            </a:extLst>
          </p:cNvPr>
          <p:cNvSpPr>
            <a:spLocks noGrp="1"/>
          </p:cNvSpPr>
          <p:nvPr>
            <p:ph type="dt" sz="half" idx="10"/>
          </p:nvPr>
        </p:nvSpPr>
        <p:spPr/>
        <p:txBody>
          <a:bodyPr/>
          <a:lstStyle/>
          <a:p>
            <a:fld id="{1C02E966-EDF2-6949-BB38-20E84BC47FD2}" type="datetimeFigureOut">
              <a:rPr lang="de-DE" smtClean="0"/>
              <a:t>24.01.2021</a:t>
            </a:fld>
            <a:endParaRPr lang="de-DE"/>
          </a:p>
        </p:txBody>
      </p:sp>
      <p:sp>
        <p:nvSpPr>
          <p:cNvPr id="6" name="Fußzeilenplatzhalter 5">
            <a:extLst>
              <a:ext uri="{FF2B5EF4-FFF2-40B4-BE49-F238E27FC236}">
                <a16:creationId xmlns:a16="http://schemas.microsoft.com/office/drawing/2014/main" id="{DE3330EA-6C3B-B34F-AE5D-3C131359C7A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234554A-1320-4A46-9078-CA4849332431}"/>
              </a:ext>
            </a:extLst>
          </p:cNvPr>
          <p:cNvSpPr>
            <a:spLocks noGrp="1"/>
          </p:cNvSpPr>
          <p:nvPr>
            <p:ph type="sldNum" sz="quarter" idx="12"/>
          </p:nvPr>
        </p:nvSpPr>
        <p:spPr/>
        <p:txBody>
          <a:bodyPr/>
          <a:lstStyle/>
          <a:p>
            <a:fld id="{889AF021-4846-6B4F-9C00-F1BCEDCE3C4E}" type="slidenum">
              <a:rPr lang="de-DE" smtClean="0"/>
              <a:t>‹Nr.›</a:t>
            </a:fld>
            <a:endParaRPr lang="de-DE"/>
          </a:p>
        </p:txBody>
      </p:sp>
    </p:spTree>
    <p:extLst>
      <p:ext uri="{BB962C8B-B14F-4D97-AF65-F5344CB8AC3E}">
        <p14:creationId xmlns:p14="http://schemas.microsoft.com/office/powerpoint/2010/main" val="236625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054A6F9-3170-8D49-AA26-9C088AE59C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A4E4907-C934-AE4D-AF42-7D75D23649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B88909A6-918D-6A4C-96A5-97E144A6B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2E966-EDF2-6949-BB38-20E84BC47FD2}" type="datetimeFigureOut">
              <a:rPr lang="de-DE" smtClean="0"/>
              <a:t>24.01.2021</a:t>
            </a:fld>
            <a:endParaRPr lang="de-DE"/>
          </a:p>
        </p:txBody>
      </p:sp>
      <p:sp>
        <p:nvSpPr>
          <p:cNvPr id="5" name="Fußzeilenplatzhalter 4">
            <a:extLst>
              <a:ext uri="{FF2B5EF4-FFF2-40B4-BE49-F238E27FC236}">
                <a16:creationId xmlns:a16="http://schemas.microsoft.com/office/drawing/2014/main" id="{3431BF30-0C5E-3149-B922-58F5A9F90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722E1E4-814B-C840-8DBC-BC7F8CACD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AF021-4846-6B4F-9C00-F1BCEDCE3C4E}" type="slidenum">
              <a:rPr lang="de-DE" smtClean="0"/>
              <a:t>‹Nr.›</a:t>
            </a:fld>
            <a:endParaRPr lang="de-DE"/>
          </a:p>
        </p:txBody>
      </p:sp>
    </p:spTree>
    <p:extLst>
      <p:ext uri="{BB962C8B-B14F-4D97-AF65-F5344CB8AC3E}">
        <p14:creationId xmlns:p14="http://schemas.microsoft.com/office/powerpoint/2010/main" val="1751327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F5B064-DC24-D94A-A900-5D3C67A9400E}"/>
              </a:ext>
            </a:extLst>
          </p:cNvPr>
          <p:cNvSpPr>
            <a:spLocks noGrp="1"/>
          </p:cNvSpPr>
          <p:nvPr>
            <p:ph type="ctrTitle"/>
          </p:nvPr>
        </p:nvSpPr>
        <p:spPr>
          <a:xfrm>
            <a:off x="1524000" y="565079"/>
            <a:ext cx="9144000" cy="2065105"/>
          </a:xfrm>
        </p:spPr>
        <p:txBody>
          <a:bodyPr/>
          <a:lstStyle/>
          <a:p>
            <a:r>
              <a:rPr lang="de-DE" dirty="0">
                <a:solidFill>
                  <a:srgbClr val="C00000"/>
                </a:solidFill>
              </a:rPr>
              <a:t>Leben oder Überleben</a:t>
            </a:r>
          </a:p>
        </p:txBody>
      </p:sp>
      <p:sp>
        <p:nvSpPr>
          <p:cNvPr id="3" name="Untertitel 2">
            <a:extLst>
              <a:ext uri="{FF2B5EF4-FFF2-40B4-BE49-F238E27FC236}">
                <a16:creationId xmlns:a16="http://schemas.microsoft.com/office/drawing/2014/main" id="{65E97EAA-1235-4045-89ED-B0FB17B5A9D9}"/>
              </a:ext>
            </a:extLst>
          </p:cNvPr>
          <p:cNvSpPr>
            <a:spLocks noGrp="1"/>
          </p:cNvSpPr>
          <p:nvPr>
            <p:ph type="subTitle" idx="1"/>
          </p:nvPr>
        </p:nvSpPr>
        <p:spPr>
          <a:xfrm>
            <a:off x="1524000" y="3020601"/>
            <a:ext cx="9144000" cy="1146285"/>
          </a:xfrm>
        </p:spPr>
        <p:txBody>
          <a:bodyPr/>
          <a:lstStyle/>
          <a:p>
            <a:r>
              <a:rPr lang="de-DE" dirty="0" err="1">
                <a:solidFill>
                  <a:srgbClr val="C00000"/>
                </a:solidFill>
              </a:rPr>
              <a:t>IoPT</a:t>
            </a:r>
            <a:r>
              <a:rPr lang="de-DE" dirty="0">
                <a:solidFill>
                  <a:srgbClr val="C00000"/>
                </a:solidFill>
              </a:rPr>
              <a:t> und  Elternschaft</a:t>
            </a:r>
          </a:p>
          <a:p>
            <a:r>
              <a:rPr lang="de-DE" dirty="0">
                <a:solidFill>
                  <a:srgbClr val="C00000"/>
                </a:solidFill>
              </a:rPr>
              <a:t>25.10.2020</a:t>
            </a:r>
          </a:p>
        </p:txBody>
      </p:sp>
      <p:sp>
        <p:nvSpPr>
          <p:cNvPr id="4" name="Textfeld 3">
            <a:extLst>
              <a:ext uri="{FF2B5EF4-FFF2-40B4-BE49-F238E27FC236}">
                <a16:creationId xmlns:a16="http://schemas.microsoft.com/office/drawing/2014/main" id="{C7E72BEB-DCE4-6E4F-AFEA-924E180D09BC}"/>
              </a:ext>
            </a:extLst>
          </p:cNvPr>
          <p:cNvSpPr txBox="1"/>
          <p:nvPr/>
        </p:nvSpPr>
        <p:spPr>
          <a:xfrm>
            <a:off x="10451941" y="6296627"/>
            <a:ext cx="1527858" cy="276999"/>
          </a:xfrm>
          <a:prstGeom prst="rect">
            <a:avLst/>
          </a:prstGeom>
          <a:noFill/>
        </p:spPr>
        <p:txBody>
          <a:bodyPr wrap="square" rtlCol="0">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43421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FDF4F03-57D1-B24E-828D-3B53E95F7FD7}"/>
              </a:ext>
            </a:extLst>
          </p:cNvPr>
          <p:cNvSpPr txBox="1"/>
          <p:nvPr/>
        </p:nvSpPr>
        <p:spPr>
          <a:xfrm>
            <a:off x="348896" y="579588"/>
            <a:ext cx="10530190" cy="5539978"/>
          </a:xfrm>
          <a:prstGeom prst="rect">
            <a:avLst/>
          </a:prstGeom>
          <a:noFill/>
        </p:spPr>
        <p:txBody>
          <a:bodyPr wrap="none" rtlCol="0">
            <a:spAutoFit/>
          </a:bodyPr>
          <a:lstStyle/>
          <a:p>
            <a:r>
              <a:rPr lang="de-DE" sz="2400" dirty="0">
                <a:solidFill>
                  <a:srgbClr val="C00000"/>
                </a:solidFill>
              </a:rPr>
              <a:t>Wie ist es, wenn die Eltern aus unsicher gebundenen Elternhäusern kommen?</a:t>
            </a:r>
          </a:p>
          <a:p>
            <a:r>
              <a:rPr lang="de-DE" sz="2400" dirty="0">
                <a:solidFill>
                  <a:srgbClr val="C00000"/>
                </a:solidFill>
              </a:rPr>
              <a:t>Wie sicher kann nun so ein Kind an die eigenen Eltern gebunden sein.</a:t>
            </a:r>
          </a:p>
          <a:p>
            <a:r>
              <a:rPr lang="de-DE" sz="2400" dirty="0">
                <a:solidFill>
                  <a:srgbClr val="C00000"/>
                </a:solidFill>
              </a:rPr>
              <a:t>Wenn die Eltern ihre eigenen Traumatisierungen nicht ansehen </a:t>
            </a:r>
          </a:p>
          <a:p>
            <a:r>
              <a:rPr lang="de-DE" sz="2400" dirty="0">
                <a:solidFill>
                  <a:srgbClr val="C00000"/>
                </a:solidFill>
              </a:rPr>
              <a:t>wird es fast unmöglich für die Eltern sein, </a:t>
            </a:r>
          </a:p>
          <a:p>
            <a:r>
              <a:rPr lang="de-DE" sz="2400" dirty="0">
                <a:solidFill>
                  <a:srgbClr val="C00000"/>
                </a:solidFill>
              </a:rPr>
              <a:t>für das neue Kind emotional gesund zur Verfügung zu stehen. </a:t>
            </a:r>
          </a:p>
          <a:p>
            <a:r>
              <a:rPr lang="de-DE" sz="2400" dirty="0">
                <a:solidFill>
                  <a:srgbClr val="C00000"/>
                </a:solidFill>
              </a:rPr>
              <a:t>Im Gegenteil, es wird sehr häufig unbewusst erwartet,</a:t>
            </a:r>
          </a:p>
          <a:p>
            <a:r>
              <a:rPr lang="de-DE" sz="2400" dirty="0">
                <a:solidFill>
                  <a:srgbClr val="C00000"/>
                </a:solidFill>
              </a:rPr>
              <a:t>dass das Kind für die Bedürfnisse der Eltern zuständig ist.. </a:t>
            </a:r>
          </a:p>
          <a:p>
            <a:r>
              <a:rPr lang="de-DE" sz="2400" dirty="0">
                <a:solidFill>
                  <a:srgbClr val="C00000"/>
                </a:solidFill>
              </a:rPr>
              <a:t>Dadurch hat das Kind keine Möglichkeit eine gesunde Identität zu entwickeln.</a:t>
            </a:r>
          </a:p>
          <a:p>
            <a:r>
              <a:rPr lang="de-DE" sz="2400" dirty="0">
                <a:solidFill>
                  <a:srgbClr val="C00000"/>
                </a:solidFill>
              </a:rPr>
              <a:t>Das eigene ICH spaltet sich auf, </a:t>
            </a:r>
          </a:p>
          <a:p>
            <a:r>
              <a:rPr lang="de-DE" sz="2400" dirty="0">
                <a:solidFill>
                  <a:srgbClr val="C00000"/>
                </a:solidFill>
              </a:rPr>
              <a:t>das WILL wird unterdrückt, das alles auf Kosten der Lebendigkeit des Kindes.</a:t>
            </a:r>
          </a:p>
          <a:p>
            <a:r>
              <a:rPr lang="de-DE" sz="2400" dirty="0">
                <a:solidFill>
                  <a:srgbClr val="C00000"/>
                </a:solidFill>
              </a:rPr>
              <a:t>Somit kommt das Kind in einen Funktionsmodus in dem es nicht mehr möglich ist </a:t>
            </a:r>
          </a:p>
          <a:p>
            <a:r>
              <a:rPr lang="de-DE" sz="2400" dirty="0">
                <a:solidFill>
                  <a:srgbClr val="C00000"/>
                </a:solidFill>
              </a:rPr>
              <a:t>die eigenen Bedürfnisse wahrzunehmen. </a:t>
            </a:r>
          </a:p>
          <a:p>
            <a:r>
              <a:rPr lang="de-DE" sz="2400" dirty="0">
                <a:solidFill>
                  <a:srgbClr val="C00000"/>
                </a:solidFill>
              </a:rPr>
              <a:t>Und da geht es nicht nur darum, dass Männer die Täter sind, </a:t>
            </a:r>
          </a:p>
          <a:p>
            <a:r>
              <a:rPr lang="de-DE" sz="2400" dirty="0">
                <a:solidFill>
                  <a:srgbClr val="C00000"/>
                </a:solidFill>
              </a:rPr>
              <a:t>sondern auch Frauen, was sich häufig im Therapeutischen Kontext zeigt. </a:t>
            </a:r>
          </a:p>
          <a:p>
            <a:endParaRPr lang="de-DE" dirty="0"/>
          </a:p>
        </p:txBody>
      </p:sp>
      <p:sp>
        <p:nvSpPr>
          <p:cNvPr id="3" name="Rechteck 2">
            <a:extLst>
              <a:ext uri="{FF2B5EF4-FFF2-40B4-BE49-F238E27FC236}">
                <a16:creationId xmlns:a16="http://schemas.microsoft.com/office/drawing/2014/main" id="{14EECD0A-9CDC-AC42-B660-D9BD18797F58}"/>
              </a:ext>
            </a:extLst>
          </p:cNvPr>
          <p:cNvSpPr/>
          <p:nvPr/>
        </p:nvSpPr>
        <p:spPr>
          <a:xfrm>
            <a:off x="10440589" y="6297940"/>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99019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16DAE33-FFA7-F94D-A420-BCEB192AB521}"/>
              </a:ext>
            </a:extLst>
          </p:cNvPr>
          <p:cNvSpPr txBox="1"/>
          <p:nvPr/>
        </p:nvSpPr>
        <p:spPr>
          <a:xfrm>
            <a:off x="383958" y="557029"/>
            <a:ext cx="10671141" cy="4154984"/>
          </a:xfrm>
          <a:prstGeom prst="rect">
            <a:avLst/>
          </a:prstGeom>
          <a:noFill/>
        </p:spPr>
        <p:txBody>
          <a:bodyPr wrap="square" rtlCol="0">
            <a:spAutoFit/>
          </a:bodyPr>
          <a:lstStyle/>
          <a:p>
            <a:r>
              <a:rPr lang="de-DE" sz="2400" dirty="0">
                <a:solidFill>
                  <a:srgbClr val="C00000"/>
                </a:solidFill>
              </a:rPr>
              <a:t>Wie ist es für das Kind im Mutterleib, </a:t>
            </a:r>
          </a:p>
          <a:p>
            <a:r>
              <a:rPr lang="de-DE" sz="2400" dirty="0">
                <a:solidFill>
                  <a:srgbClr val="C00000"/>
                </a:solidFill>
              </a:rPr>
              <a:t>wenn die Mutter eine sexuelle Traumatisierung erfahren hat?</a:t>
            </a:r>
          </a:p>
          <a:p>
            <a:r>
              <a:rPr lang="de-DE" sz="2400" dirty="0">
                <a:solidFill>
                  <a:srgbClr val="C00000"/>
                </a:solidFill>
              </a:rPr>
              <a:t>Das Kind im Mutterleib und nach der Geburt, ist der Mutter mit all ihren Gefühlen ausgeliefert. </a:t>
            </a:r>
          </a:p>
          <a:p>
            <a:r>
              <a:rPr lang="de-DE" sz="2400" dirty="0">
                <a:solidFill>
                  <a:srgbClr val="C00000"/>
                </a:solidFill>
              </a:rPr>
              <a:t>Wenn die Mutter nicht emotional zur Verfügung steht, bindet sich das Kind an die Gefühle die vorhanden sind.</a:t>
            </a:r>
          </a:p>
          <a:p>
            <a:r>
              <a:rPr lang="de-DE" sz="2400" dirty="0">
                <a:solidFill>
                  <a:srgbClr val="C00000"/>
                </a:solidFill>
              </a:rPr>
              <a:t>Eine Mutter die sexuell traumatisiert wurde, wird in ihrem Sohn sehr häufig den Täter sehen.</a:t>
            </a:r>
          </a:p>
          <a:p>
            <a:r>
              <a:rPr lang="de-DE" sz="2400" dirty="0">
                <a:solidFill>
                  <a:srgbClr val="C00000"/>
                </a:solidFill>
              </a:rPr>
              <a:t>Somit entsteht eine Täterübertragung. </a:t>
            </a:r>
          </a:p>
          <a:p>
            <a:r>
              <a:rPr lang="de-DE" sz="2400" dirty="0">
                <a:solidFill>
                  <a:srgbClr val="C00000"/>
                </a:solidFill>
              </a:rPr>
              <a:t>Was passiert mit dem Kind, wenn es erwachsen wird? </a:t>
            </a:r>
          </a:p>
          <a:p>
            <a:r>
              <a:rPr lang="de-DE" sz="2400" dirty="0">
                <a:solidFill>
                  <a:srgbClr val="C00000"/>
                </a:solidFill>
              </a:rPr>
              <a:t>Wie verhält sich das Triebverhalten, die Sexualität in den folgenden Partnerschaften?</a:t>
            </a:r>
          </a:p>
        </p:txBody>
      </p:sp>
      <p:sp>
        <p:nvSpPr>
          <p:cNvPr id="3" name="Rechteck 2">
            <a:extLst>
              <a:ext uri="{FF2B5EF4-FFF2-40B4-BE49-F238E27FC236}">
                <a16:creationId xmlns:a16="http://schemas.microsoft.com/office/drawing/2014/main" id="{6047C5BB-AF33-2641-9AEE-334FC182D805}"/>
              </a:ext>
            </a:extLst>
          </p:cNvPr>
          <p:cNvSpPr/>
          <p:nvPr/>
        </p:nvSpPr>
        <p:spPr>
          <a:xfrm>
            <a:off x="10450489" y="6300052"/>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83342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B121DCD-D828-9B47-8D65-67D79DBA9996}"/>
              </a:ext>
            </a:extLst>
          </p:cNvPr>
          <p:cNvSpPr/>
          <p:nvPr/>
        </p:nvSpPr>
        <p:spPr>
          <a:xfrm>
            <a:off x="320510" y="989815"/>
            <a:ext cx="10501461" cy="3785652"/>
          </a:xfrm>
          <a:prstGeom prst="rect">
            <a:avLst/>
          </a:prstGeom>
        </p:spPr>
        <p:txBody>
          <a:bodyPr wrap="square">
            <a:spAutoFit/>
          </a:bodyPr>
          <a:lstStyle/>
          <a:p>
            <a:r>
              <a:rPr lang="de-DE" sz="2400" dirty="0">
                <a:solidFill>
                  <a:srgbClr val="C00000"/>
                </a:solidFill>
              </a:rPr>
              <a:t>Wie entwickelt sich ein Mädchen, wenn die Mutter sexuell traumatisiert wurde?</a:t>
            </a:r>
          </a:p>
          <a:p>
            <a:r>
              <a:rPr lang="de-DE" sz="2400" dirty="0">
                <a:solidFill>
                  <a:srgbClr val="C00000"/>
                </a:solidFill>
              </a:rPr>
              <a:t>Welche Ängste werden auf das Kind übertragen? </a:t>
            </a:r>
          </a:p>
          <a:p>
            <a:r>
              <a:rPr lang="de-DE" sz="2400" dirty="0">
                <a:solidFill>
                  <a:srgbClr val="C00000"/>
                </a:solidFill>
              </a:rPr>
              <a:t>Welche Zuschreibungen auf Männer werden auf ein </a:t>
            </a:r>
          </a:p>
          <a:p>
            <a:r>
              <a:rPr lang="de-DE" sz="2400" dirty="0">
                <a:solidFill>
                  <a:srgbClr val="C00000"/>
                </a:solidFill>
              </a:rPr>
              <a:t>Mädchen oder auch auf einen Jungen übertragen?</a:t>
            </a:r>
          </a:p>
          <a:p>
            <a:endParaRPr lang="de-DE" sz="2400" dirty="0">
              <a:solidFill>
                <a:srgbClr val="C00000"/>
              </a:solidFill>
            </a:endParaRPr>
          </a:p>
          <a:p>
            <a:r>
              <a:rPr lang="de-DE" sz="2400" dirty="0">
                <a:solidFill>
                  <a:srgbClr val="C00000"/>
                </a:solidFill>
              </a:rPr>
              <a:t>Um so mehr ich mich mit dem Thema „Sexuelles Trauma“ beschäftige, </a:t>
            </a:r>
          </a:p>
          <a:p>
            <a:r>
              <a:rPr lang="de-DE" sz="2400" dirty="0">
                <a:solidFill>
                  <a:srgbClr val="C00000"/>
                </a:solidFill>
              </a:rPr>
              <a:t>je mehr empfinde ich, dass es sich hier um eine Weltweite Pandemie handelt.</a:t>
            </a:r>
          </a:p>
          <a:p>
            <a:endParaRPr lang="de-DE" sz="2400" dirty="0">
              <a:solidFill>
                <a:srgbClr val="C00000"/>
              </a:solidFill>
            </a:endParaRPr>
          </a:p>
          <a:p>
            <a:r>
              <a:rPr lang="de-DE" sz="2400" dirty="0">
                <a:solidFill>
                  <a:srgbClr val="C00000"/>
                </a:solidFill>
              </a:rPr>
              <a:t>Welche Sexuellen Traumen aus dem 2. Weltkrieg werden heute noch auf die Nachkommen übertragen, die um zu Überleben, komplett abgespalten wurden?</a:t>
            </a:r>
          </a:p>
        </p:txBody>
      </p:sp>
      <p:sp>
        <p:nvSpPr>
          <p:cNvPr id="3" name="Rechteck 2">
            <a:extLst>
              <a:ext uri="{FF2B5EF4-FFF2-40B4-BE49-F238E27FC236}">
                <a16:creationId xmlns:a16="http://schemas.microsoft.com/office/drawing/2014/main" id="{3EE68053-464A-B74D-85A3-CD932A71DC91}"/>
              </a:ext>
            </a:extLst>
          </p:cNvPr>
          <p:cNvSpPr/>
          <p:nvPr/>
        </p:nvSpPr>
        <p:spPr>
          <a:xfrm>
            <a:off x="10440476" y="6291899"/>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389195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C2DA570-33CD-554D-A6D1-B37EE2CE9026}"/>
              </a:ext>
            </a:extLst>
          </p:cNvPr>
          <p:cNvSpPr/>
          <p:nvPr/>
        </p:nvSpPr>
        <p:spPr>
          <a:xfrm>
            <a:off x="565607" y="782425"/>
            <a:ext cx="10812545" cy="5632311"/>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Wie aus vielen eigenen und begleiteten Selbstbegegnungen kann ich sagen,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wie erleichternd es ist, endlich sich selbst zu erkennen und zu fühlen,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damit die alte Last leicht werden darf.</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Im Besonderen, wenn diese rein gar nichts mit einem selbst zu tun hat.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Sondern nur etwas mit Mutter, Vater, Großeltern oder anderen.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muss feinfühlig und empathisch geschaut werden,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wer hat diese Geschichten die sich zeigen erlebt.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Derjenige der eine Selbstbegegnung für sich macht?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Oder ist es ein Gefühl das über die Mutter oder einer anderen Person übertragen wurde?</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Damit ein Kind behütet aufwachsen kann benötigt es eine sichere Bindung.</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In der Bindungslehre gibt es unterschiedliche Bindungsformen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 schon seit Langem bekannt sind.</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FFAC768A-6D5C-A94D-9A86-5F4CE1041302}"/>
              </a:ext>
            </a:extLst>
          </p:cNvPr>
          <p:cNvSpPr/>
          <p:nvPr/>
        </p:nvSpPr>
        <p:spPr>
          <a:xfrm>
            <a:off x="10440477" y="6276236"/>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69165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705546C-52E0-DE42-82C6-D37AB89CC07C}"/>
              </a:ext>
            </a:extLst>
          </p:cNvPr>
          <p:cNvSpPr/>
          <p:nvPr/>
        </p:nvSpPr>
        <p:spPr>
          <a:xfrm>
            <a:off x="436776" y="559906"/>
            <a:ext cx="10536024" cy="6001643"/>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Sichere Bindung 60 % -70 %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-emotionale Offenheit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-hohe Resilienz</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Unsicher - vermeidende Bindung 10 %-15 %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-Pseudounabhängig</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-Kontaktvermeidend</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-wurde oft zurückgewiesen</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Unsicher - ambivalente Bindung 10 % - 15 %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-widersprüchlich gegenüber Bindungsperson</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Desorganisierte Bindung ca. 5 % - 10 %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-Erstarrung</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-stereotype Bewegung</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-völlige Emotionslosigkeit</a:t>
            </a:r>
            <a:endPar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F2AC488F-B5D9-964A-8CF7-C3626948DD88}"/>
              </a:ext>
            </a:extLst>
          </p:cNvPr>
          <p:cNvSpPr/>
          <p:nvPr/>
        </p:nvSpPr>
        <p:spPr>
          <a:xfrm>
            <a:off x="10437638" y="6288475"/>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158804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94FC23C-ECC9-DA4F-AA34-1C38C4D0940C}"/>
              </a:ext>
            </a:extLst>
          </p:cNvPr>
          <p:cNvSpPr/>
          <p:nvPr/>
        </p:nvSpPr>
        <p:spPr>
          <a:xfrm>
            <a:off x="499621" y="377072"/>
            <a:ext cx="10378911" cy="6370975"/>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sieht so aus als wären nur 30 % - 40 % auf irgend einer Weise traumatisiert,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Doch ich würde sagen in der Realität ist die Traumatisierung viel höher.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Denn auch ein Kind mit scheinbar sicherer Bindung kann traumatisiert sein.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Allerdings haben diese Kinder Glück dass sie in den Genuss von Co-Regulationen kamen, diese müssen nicht zwingend von den Eltern kommen.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Gab es bei den zukünftigen Eltern durch Bindungspersonen Co-Regulationen?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Welche Geschehnisse sind erinnerbar?</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Welche Geburtserfahrungen?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Gab es zuvor schon andere Kinder, abgetrieben, verstorben, Abgang, etc.</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 sehe die </a:t>
            </a:r>
            <a:r>
              <a:rPr lang="de-DE" sz="24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IoPT</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als Aufarbeitung der eigenen Biografie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und als Prävention für die Zukunft,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damit ein besseres Miteinander entstehen kann.</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Damit die Kinder von morgen,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ihr eigenes Leben leben dürfen,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ohne die Traumen der Vergangenheit.</a:t>
            </a:r>
          </a:p>
        </p:txBody>
      </p:sp>
      <p:sp>
        <p:nvSpPr>
          <p:cNvPr id="3" name="Rechteck 2">
            <a:extLst>
              <a:ext uri="{FF2B5EF4-FFF2-40B4-BE49-F238E27FC236}">
                <a16:creationId xmlns:a16="http://schemas.microsoft.com/office/drawing/2014/main" id="{6AEA3F53-13D6-D248-B0B5-00C5E2B25F91}"/>
              </a:ext>
            </a:extLst>
          </p:cNvPr>
          <p:cNvSpPr/>
          <p:nvPr/>
        </p:nvSpPr>
        <p:spPr>
          <a:xfrm>
            <a:off x="10431089" y="6288475"/>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04516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EE65A92-58A1-4E4F-9D65-83187652BDC5}"/>
              </a:ext>
            </a:extLst>
          </p:cNvPr>
          <p:cNvSpPr/>
          <p:nvPr/>
        </p:nvSpPr>
        <p:spPr>
          <a:xfrm>
            <a:off x="367645" y="556181"/>
            <a:ext cx="11368725" cy="4154984"/>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Aber nicht nur die zukünftigen Eltern sind aufgefordert an ihrer Biografie zu arbeiten.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Auch die Großeltern, Tanten, Onkels, Kinderbetreuer/innen,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Lehrer/innen, Führungskräfte,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Ärzte und Mediziner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sowie selbstverständlich jede Politikerin und jeder Politiker.</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 stelle mir vor, wie es wohl wäre,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wenn die politischen Entscheidungen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nicht mehr mit einem traumatisierten Hintergrund fallen müssten.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Welche Klarheit plötzlich vorhanden wäre ohne Ängste und Manipulationen?</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FA822F15-359F-1348-AAB2-C42C0D9C9CB2}"/>
              </a:ext>
            </a:extLst>
          </p:cNvPr>
          <p:cNvSpPr/>
          <p:nvPr/>
        </p:nvSpPr>
        <p:spPr>
          <a:xfrm>
            <a:off x="10440476" y="6300051"/>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14291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267A10B-D07B-6C41-A967-18769DA7C352}"/>
              </a:ext>
            </a:extLst>
          </p:cNvPr>
          <p:cNvSpPr/>
          <p:nvPr/>
        </p:nvSpPr>
        <p:spPr>
          <a:xfrm>
            <a:off x="480768" y="593888"/>
            <a:ext cx="8785781" cy="3785652"/>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Wie ist es, wenn ich mir einen Fehler eingestehen kann,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zu sagen ich habe keine Ahnung,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zuzugeben ich benötige Hilfe,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damit in der Zukunft aus den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gesunden Anteilen</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heraus Entscheidungen gefällt werden können?</a:t>
            </a:r>
          </a:p>
          <a:p>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Jeder Mensch sehnt sich im Herzen nach Harmonie und Liebe, </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doch solange es nicht möglich ist, </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seine eigene Geschichte aufzuarbeiten, </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wird es schwierig sein eine gesunde Gesellschaft zu erzeugen.</a:t>
            </a:r>
            <a:r>
              <a:rPr lang="de-DE" sz="2400" dirty="0">
                <a:solidFill>
                  <a:srgbClr val="C00000"/>
                </a:solidFill>
                <a:effectLst/>
              </a:rPr>
              <a:t> </a:t>
            </a:r>
            <a:endParaRPr lang="de-DE" sz="2400" dirty="0">
              <a:solidFill>
                <a:srgbClr val="C00000"/>
              </a:solidFill>
            </a:endParaRPr>
          </a:p>
        </p:txBody>
      </p:sp>
      <p:sp>
        <p:nvSpPr>
          <p:cNvPr id="3" name="Rechteck 2">
            <a:extLst>
              <a:ext uri="{FF2B5EF4-FFF2-40B4-BE49-F238E27FC236}">
                <a16:creationId xmlns:a16="http://schemas.microsoft.com/office/drawing/2014/main" id="{246DA494-9060-274F-BA3C-890EEF39527A}"/>
              </a:ext>
            </a:extLst>
          </p:cNvPr>
          <p:cNvSpPr/>
          <p:nvPr/>
        </p:nvSpPr>
        <p:spPr>
          <a:xfrm>
            <a:off x="10440477" y="6300051"/>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608822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F0C570DB-B0BF-9341-81BD-05EE1C1BC947}"/>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rot="5400000">
            <a:off x="7875291" y="1526218"/>
            <a:ext cx="5130370" cy="2708476"/>
          </a:xfrm>
          <a:prstGeom prst="rect">
            <a:avLst/>
          </a:prstGeom>
        </p:spPr>
      </p:pic>
      <p:sp>
        <p:nvSpPr>
          <p:cNvPr id="2" name="Rechteck 1">
            <a:extLst>
              <a:ext uri="{FF2B5EF4-FFF2-40B4-BE49-F238E27FC236}">
                <a16:creationId xmlns:a16="http://schemas.microsoft.com/office/drawing/2014/main" id="{C8AC0642-0CD7-D244-A67A-A53017D9A7A1}"/>
              </a:ext>
            </a:extLst>
          </p:cNvPr>
          <p:cNvSpPr/>
          <p:nvPr/>
        </p:nvSpPr>
        <p:spPr>
          <a:xfrm>
            <a:off x="556181" y="433633"/>
            <a:ext cx="8587819" cy="4893647"/>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Ein Beispiel, um vielleicht zu verstehen was es heißt kein sicheres Fundament zu haben.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schiefe Turm von Pisa, ist vielleicht ein blöder Vergleich aber ich finde, sehr übertragbar auf uns.</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Bau des Turmes begann im 12. Jahrhundert, allerdings wurde übersehen, dass der Untergrund recht sumpfig ist und teilweise auf ein altes Fundament aufgebaut wurde. Nachdem dies erkannt wurde, war erst einmal 100 Jahre Stillstand, bis dieser dann nur halb so hoch wie ursprünglich geplant gebaut wurde.</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Im Laufe der Jahrhunderte neigt sich der Turm weiter, bis dieser mit Gegengewichten (Überlebensanteile) beschwert wurde damit er nicht einstürzen kann. Es ist kein stabiles Fundament vorhanden.</a:t>
            </a:r>
            <a:r>
              <a:rPr lang="de-DE" dirty="0"/>
              <a:t> </a:t>
            </a: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0F385364-1472-DF45-B034-4D183BE51B7A}"/>
              </a:ext>
            </a:extLst>
          </p:cNvPr>
          <p:cNvSpPr/>
          <p:nvPr/>
        </p:nvSpPr>
        <p:spPr>
          <a:xfrm>
            <a:off x="10440476" y="6300050"/>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378974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5EFDAA0-4A67-5043-9B97-6A518F955E62}"/>
              </a:ext>
            </a:extLst>
          </p:cNvPr>
          <p:cNvSpPr/>
          <p:nvPr/>
        </p:nvSpPr>
        <p:spPr>
          <a:xfrm>
            <a:off x="362298" y="266135"/>
            <a:ext cx="10096107" cy="6740307"/>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Irgendwann wurde erkannt so kann es nicht weitergehen,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Turm könnte einstürzen,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ab 1998 nach vielen Jahren ist es geschafft dem Turm das Fundament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zu geben damit Stabilität herrscht.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Zumindest für die nächsten 300 Jahre.</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Ein ich finde ein ansehnliches Beispiel was sich auf uns Menschen übertragen lässt.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Wie viele Traumatisierungen (Sumpf) sind in uns,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in unseren Generationen,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das heute noch auf unser eigenes Fundament zerstörerisch wirkt.</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Wie viele Überlebensanteile mussten aufgebaut werden, damit all diese nicht gefühlten Geschichten der Generationen, nicht gefühlt werden müssen.</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Diese werden allerdings von einem Kind, wenn die Bindungspersonen nicht emotional zur Verfügung stehen wie einen Schwamm aufsaugt. </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Das Kind kommt in die Verwirrung, wer bin ich, wer sind die anderen.</a:t>
            </a:r>
          </a:p>
          <a:p>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Erst wenn sich jemand seine Geschichte ansieht besteht die Möglichkeit das Fundament zu festigen.</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C061C768-6BB6-EF43-81BF-CB1D624E1FE6}"/>
              </a:ext>
            </a:extLst>
          </p:cNvPr>
          <p:cNvSpPr/>
          <p:nvPr/>
        </p:nvSpPr>
        <p:spPr>
          <a:xfrm>
            <a:off x="10458405" y="6300051"/>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47921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D02EB77-227D-5D47-BC52-2757446C55B6}"/>
              </a:ext>
            </a:extLst>
          </p:cNvPr>
          <p:cNvSpPr txBox="1"/>
          <p:nvPr/>
        </p:nvSpPr>
        <p:spPr>
          <a:xfrm>
            <a:off x="631596" y="1282046"/>
            <a:ext cx="10878532" cy="5539978"/>
          </a:xfrm>
          <a:prstGeom prst="rect">
            <a:avLst/>
          </a:prstGeom>
          <a:noFill/>
        </p:spPr>
        <p:txBody>
          <a:bodyPr wrap="square" rtlCol="0">
            <a:spAutoFit/>
          </a:bodyPr>
          <a:lstStyle/>
          <a:p>
            <a:r>
              <a:rPr lang="de-DE" sz="2400" dirty="0">
                <a:solidFill>
                  <a:srgbClr val="C00000"/>
                </a:solidFill>
              </a:rPr>
              <a:t>Zuerst will ich mich vorstellen, </a:t>
            </a:r>
          </a:p>
          <a:p>
            <a:r>
              <a:rPr lang="de-DE" sz="2400" dirty="0">
                <a:solidFill>
                  <a:srgbClr val="C00000"/>
                </a:solidFill>
              </a:rPr>
              <a:t>Ich bin verheiratet, habe einen Sohn und lebe in München, </a:t>
            </a:r>
          </a:p>
          <a:p>
            <a:r>
              <a:rPr lang="de-DE" sz="2400" dirty="0">
                <a:solidFill>
                  <a:srgbClr val="C00000"/>
                </a:solidFill>
              </a:rPr>
              <a:t>ich bin Handwerker und Heilpraktiker mit dem Schwerpunkt der Identitäts-orientierten Traumatherapie. Ursprünglich komme ich aus der Kinesiologie und </a:t>
            </a:r>
          </a:p>
          <a:p>
            <a:r>
              <a:rPr lang="de-DE" sz="2400" dirty="0">
                <a:solidFill>
                  <a:srgbClr val="C00000"/>
                </a:solidFill>
              </a:rPr>
              <a:t>der Körpertherapie.</a:t>
            </a:r>
          </a:p>
          <a:p>
            <a:endParaRPr lang="de-DE" sz="2400" dirty="0">
              <a:solidFill>
                <a:srgbClr val="C00000"/>
              </a:solidFill>
            </a:endParaRPr>
          </a:p>
          <a:p>
            <a:r>
              <a:rPr lang="de-DE" sz="2400" dirty="0">
                <a:solidFill>
                  <a:srgbClr val="C00000"/>
                </a:solidFill>
              </a:rPr>
              <a:t>Ich biete die </a:t>
            </a:r>
            <a:r>
              <a:rPr lang="de-DE" sz="2400" dirty="0" err="1">
                <a:solidFill>
                  <a:srgbClr val="C00000"/>
                </a:solidFill>
              </a:rPr>
              <a:t>IoPT</a:t>
            </a:r>
            <a:r>
              <a:rPr lang="de-DE" sz="2400" dirty="0">
                <a:solidFill>
                  <a:srgbClr val="C00000"/>
                </a:solidFill>
              </a:rPr>
              <a:t> hier in München in einen geschützten Rahmen im Einzel- und Gruppensetting an.</a:t>
            </a:r>
          </a:p>
          <a:p>
            <a:r>
              <a:rPr lang="de-DE" sz="2400" dirty="0">
                <a:solidFill>
                  <a:srgbClr val="C00000"/>
                </a:solidFill>
              </a:rPr>
              <a:t>Für mich ist es so dass durch  die </a:t>
            </a:r>
            <a:r>
              <a:rPr lang="de-DE" sz="2400" dirty="0" err="1">
                <a:solidFill>
                  <a:srgbClr val="C00000"/>
                </a:solidFill>
              </a:rPr>
              <a:t>IoPT</a:t>
            </a:r>
            <a:r>
              <a:rPr lang="de-DE" sz="2400" dirty="0">
                <a:solidFill>
                  <a:srgbClr val="C00000"/>
                </a:solidFill>
              </a:rPr>
              <a:t> die Möglichkeit besteht, dass die </a:t>
            </a:r>
            <a:r>
              <a:rPr lang="de-DE" sz="2400" dirty="0" err="1">
                <a:solidFill>
                  <a:srgbClr val="C00000"/>
                </a:solidFill>
              </a:rPr>
              <a:t>Traumaerfahrungen</a:t>
            </a:r>
            <a:r>
              <a:rPr lang="de-DE" sz="2400" dirty="0">
                <a:solidFill>
                  <a:srgbClr val="C00000"/>
                </a:solidFill>
              </a:rPr>
              <a:t> räumlich und zeitlich eingeordnet werden können.</a:t>
            </a:r>
          </a:p>
          <a:p>
            <a:r>
              <a:rPr lang="de-DE" sz="2400" dirty="0">
                <a:solidFill>
                  <a:srgbClr val="C00000"/>
                </a:solidFill>
              </a:rPr>
              <a:t>Somit ist eine Integration der gefühlsmäßigen und körperlichen Anteile </a:t>
            </a:r>
          </a:p>
          <a:p>
            <a:r>
              <a:rPr lang="de-DE" sz="2400" dirty="0">
                <a:solidFill>
                  <a:srgbClr val="C00000"/>
                </a:solidFill>
              </a:rPr>
              <a:t>zu erreichen.</a:t>
            </a:r>
          </a:p>
          <a:p>
            <a:r>
              <a:rPr lang="de-DE" sz="2400" dirty="0">
                <a:solidFill>
                  <a:srgbClr val="C00000"/>
                </a:solidFill>
              </a:rPr>
              <a:t>Außerdem biete ich mit meiner Kollegin </a:t>
            </a:r>
            <a:r>
              <a:rPr lang="de-DE" sz="2400" i="1" dirty="0">
                <a:solidFill>
                  <a:srgbClr val="C00000"/>
                </a:solidFill>
              </a:rPr>
              <a:t>Marion </a:t>
            </a:r>
            <a:r>
              <a:rPr lang="de-DE" sz="2400" i="1" dirty="0" err="1">
                <a:solidFill>
                  <a:srgbClr val="C00000"/>
                </a:solidFill>
              </a:rPr>
              <a:t>Nebbe</a:t>
            </a:r>
            <a:r>
              <a:rPr lang="de-DE" sz="2400" i="1" dirty="0">
                <a:solidFill>
                  <a:srgbClr val="C00000"/>
                </a:solidFill>
              </a:rPr>
              <a:t> </a:t>
            </a:r>
            <a:r>
              <a:rPr lang="de-DE" sz="2400" dirty="0">
                <a:solidFill>
                  <a:srgbClr val="C00000"/>
                </a:solidFill>
              </a:rPr>
              <a:t>Gruppensettings </a:t>
            </a:r>
          </a:p>
          <a:p>
            <a:r>
              <a:rPr lang="de-DE" sz="2400" dirty="0">
                <a:solidFill>
                  <a:srgbClr val="C00000"/>
                </a:solidFill>
              </a:rPr>
              <a:t>in Bezug auf Partnerschaften an.</a:t>
            </a:r>
          </a:p>
          <a:p>
            <a:endParaRPr lang="de-DE" dirty="0"/>
          </a:p>
        </p:txBody>
      </p:sp>
      <p:sp>
        <p:nvSpPr>
          <p:cNvPr id="3" name="Rechteck 2">
            <a:extLst>
              <a:ext uri="{FF2B5EF4-FFF2-40B4-BE49-F238E27FC236}">
                <a16:creationId xmlns:a16="http://schemas.microsoft.com/office/drawing/2014/main" id="{EB9A341F-F3D2-1240-9EC0-A4203F7C54E4}"/>
              </a:ext>
            </a:extLst>
          </p:cNvPr>
          <p:cNvSpPr/>
          <p:nvPr/>
        </p:nvSpPr>
        <p:spPr>
          <a:xfrm>
            <a:off x="10428902" y="6276900"/>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4076082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87CB3DB-6D35-6441-BF3C-AEC206254D74}"/>
              </a:ext>
            </a:extLst>
          </p:cNvPr>
          <p:cNvSpPr/>
          <p:nvPr/>
        </p:nvSpPr>
        <p:spPr>
          <a:xfrm>
            <a:off x="386499" y="490194"/>
            <a:ext cx="11189614" cy="5632311"/>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Fallbeispiel 1</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Warum bin ich melancholisch</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zeigte sich in dieser Selbstbegegnung eine Gefühlsübernahme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des Klienten über den Vater.</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Großvater, väterlicher Seite war in der Waffen SS und trank Alkohol.</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Er bekam sein Leben auf Grund seiner eigenen Traumatisierungen nicht in den Griff.</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Er nahm sich kurz vor der Geburt des ersten Enkels das Leben.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Föhn in der Badewanne und erschoss sich.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war alles so geplant, dass sein Sohn ihn in der Badewanne vorfindet.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Vater hatte nicht die Ressourcen den Verlust zu verarbeiten.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Dadurch kommt der Klient im Kontakt mit dem Vater,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mit dem Schmerz der Generationsübergreifend ist, in Berührung.</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58BFEF89-7BD1-D344-A3C9-1D8845A73872}"/>
              </a:ext>
            </a:extLst>
          </p:cNvPr>
          <p:cNvSpPr/>
          <p:nvPr/>
        </p:nvSpPr>
        <p:spPr>
          <a:xfrm>
            <a:off x="10440478" y="6214838"/>
            <a:ext cx="1463862" cy="276999"/>
          </a:xfrm>
          <a:prstGeom prst="rect">
            <a:avLst/>
          </a:prstGeom>
        </p:spPr>
        <p:txBody>
          <a:bodyPr wrap="squar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176179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9AC9365-A064-2343-8ACA-EF159D966172}"/>
              </a:ext>
            </a:extLst>
          </p:cNvPr>
          <p:cNvSpPr/>
          <p:nvPr/>
        </p:nvSpPr>
        <p:spPr>
          <a:xfrm>
            <a:off x="429640" y="753480"/>
            <a:ext cx="8682087" cy="5262979"/>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Nun ist es sehr wichtig zu erkennen welcher Schmerz ist der des Klienten,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welcher der der Generationen.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Wenn der Klient erkennt in welche Dynamik er hineingeraten ist,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und es ihm möglich ist Empathie für den Kleinen in ihm zu entwickeln.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sich unter anderem nach seinem Vater sehnt, er realisiert dass kein Vater da war, sowie die Wut wahrnehmen kann die gut verpackt in ihm schlummert. Dann hat der Klient die Möglichkeit diesen Inneren Anteil abzuholen.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Doch alles braucht seine Zeit, es macht keinen Sinn Druck aufzubauen auch wenn es für den Außenstehenden oft sehr</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sichtbar ist.</a:t>
            </a:r>
          </a:p>
        </p:txBody>
      </p:sp>
      <p:sp>
        <p:nvSpPr>
          <p:cNvPr id="3" name="Rechteck 2">
            <a:extLst>
              <a:ext uri="{FF2B5EF4-FFF2-40B4-BE49-F238E27FC236}">
                <a16:creationId xmlns:a16="http://schemas.microsoft.com/office/drawing/2014/main" id="{E658AFAD-D309-2449-9C67-A32E73DAF72C}"/>
              </a:ext>
            </a:extLst>
          </p:cNvPr>
          <p:cNvSpPr/>
          <p:nvPr/>
        </p:nvSpPr>
        <p:spPr>
          <a:xfrm>
            <a:off x="10440477" y="6303302"/>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83832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B086386-672B-334C-A123-09011E7FC88F}"/>
              </a:ext>
            </a:extLst>
          </p:cNvPr>
          <p:cNvSpPr/>
          <p:nvPr/>
        </p:nvSpPr>
        <p:spPr>
          <a:xfrm>
            <a:off x="226244" y="216816"/>
            <a:ext cx="11585542" cy="6370975"/>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Fallbeispiel 2</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Welches Gefühl habe ich im Bezug auf mein abgetriebenes Kind</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 Selbstbegegnung steht an, weil seine Frau schwanger ist und er gerne die Dynamik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von dem neuen Lebewesen fernhalten möchte.</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Klient beginnt mit seinem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das glücklich ist, dass der Klient einstimmt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endlich nicht mehr „groß“ sein zu müssen.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 sagt, es geht um Entscheidungen die zu groß sind.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geht um Leben oder Tod.</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 nächste Einheit das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Gefühl</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(weiblich) ist identifiziert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mit der Mutter und oder der damaligen Freundin.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 frage ihn ob er nicht die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Freundin</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und die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Mutter</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dazu nehmen möchte.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Gefühl</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legte er neben die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Freundin</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Mutter</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will damit absolut nichts zu tun haben, dreht sich weg.</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Auch das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Gefühl</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und die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Freundin</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wenden sich gemeinsam ab.</a:t>
            </a:r>
          </a:p>
          <a:p>
            <a:pPr>
              <a:spcAft>
                <a:spcPts val="0"/>
              </a:spcAft>
            </a:pPr>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FA629C03-9648-8048-8936-3B1D37EA5EE1}"/>
              </a:ext>
            </a:extLst>
          </p:cNvPr>
          <p:cNvSpPr/>
          <p:nvPr/>
        </p:nvSpPr>
        <p:spPr>
          <a:xfrm>
            <a:off x="10440522" y="6310792"/>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1289166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02AA3C4-7691-E64B-BBCE-59639DBBBEFD}"/>
              </a:ext>
            </a:extLst>
          </p:cNvPr>
          <p:cNvSpPr/>
          <p:nvPr/>
        </p:nvSpPr>
        <p:spPr>
          <a:xfrm>
            <a:off x="443059" y="565608"/>
            <a:ext cx="11434713" cy="5632311"/>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Sein Vorschlag ist, er hätte gerne sein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eigenes Gefühl</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dies nimmt er dann auch mit rein.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Dieses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Gefühl</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war nun tatsächlich seines,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er kam mit einem Teil in Berührung,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abgespalten wurde, „sehr zart wie ein Aquarell, blau wie der Ozean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und weiß wie die Wolken, klein und sehr verletzlich“.</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Als nächstes kommt das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abgetriebene Kind</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dazu,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Dieses hat Sehnsucht nach Gefühlen vom Klienten, es fühlt sich ungesehen,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ging nie um das kleine Lebewesen.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„Keiner hat mich gesehen und keiner wollte mich haben“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stimmte dem Anteil zu.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Für den Klienten kam ein Schmerz hoch eine Entscheidung gefällt zu haben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mit dem Hintergrund von Angst. Auch Scham war zu spüren.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Für den Klienten stimmig zu sagen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durfte nicht leben, weil ich solche Angst hatte“</a:t>
            </a:r>
          </a:p>
        </p:txBody>
      </p:sp>
      <p:sp>
        <p:nvSpPr>
          <p:cNvPr id="3" name="Rechteck 2">
            <a:extLst>
              <a:ext uri="{FF2B5EF4-FFF2-40B4-BE49-F238E27FC236}">
                <a16:creationId xmlns:a16="http://schemas.microsoft.com/office/drawing/2014/main" id="{D5917707-1975-1944-9CAB-26F4B08CA6AF}"/>
              </a:ext>
            </a:extLst>
          </p:cNvPr>
          <p:cNvSpPr/>
          <p:nvPr/>
        </p:nvSpPr>
        <p:spPr>
          <a:xfrm>
            <a:off x="10413910" y="6290252"/>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3866510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30DD001B-DA85-264E-BBEF-098CFC2EC62E}"/>
              </a:ext>
            </a:extLst>
          </p:cNvPr>
          <p:cNvSpPr/>
          <p:nvPr/>
        </p:nvSpPr>
        <p:spPr>
          <a:xfrm>
            <a:off x="367645" y="395926"/>
            <a:ext cx="10708849" cy="6001643"/>
          </a:xfrm>
          <a:prstGeom prst="rect">
            <a:avLst/>
          </a:prstGeom>
        </p:spPr>
        <p:txBody>
          <a:bodyPr wrap="square">
            <a:spAutoFit/>
          </a:bodyPr>
          <a:lstStyle/>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Klient sehr berührt und Tränen, ein Stück Wahrheit.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Der Klient kann das ungeborene Kind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mit seinen eigenen Gefühlen erkennen und annehmen.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fällt ihm noch schwer zu sagen „es ist so“,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doch vom Gefühl her kann er die Wahrheit anerkennen.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In diesem Moment wird das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ICH</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und sein </a:t>
            </a:r>
            <a:r>
              <a:rPr lang="de-DE" sz="24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GEFÜHL</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erwachsen.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ist sehr schön zu sehen, wie sich diese verdrängten Gefühle auf ein neues Kind auswirken können, wenn diese Erfahrung nicht aufgearbeitet werden.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Dann besteht immer die Gefahr das neue Kind mit dem früherem zu verwechseln, somit kommt das neue in die Verwirrung.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Es kann ein Gefühl entstehen, ich bin falsch etc.</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Was wahrscheinlich noch dahinter steht ist das lebensbedrohliche Umfeld,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das er selbst im Bauch der Mutter erfahren hatte. Doch dazu ein anderes Mal.</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Diese zwei Beispiele zeigen, wie Komplex die Verstrickungen in Bezug auf die Entwicklungstraumen sein können.</a:t>
            </a:r>
            <a:endParaRPr lang="de-DE" sz="2400" dirty="0"/>
          </a:p>
        </p:txBody>
      </p:sp>
      <p:sp>
        <p:nvSpPr>
          <p:cNvPr id="3" name="Rechteck 2">
            <a:extLst>
              <a:ext uri="{FF2B5EF4-FFF2-40B4-BE49-F238E27FC236}">
                <a16:creationId xmlns:a16="http://schemas.microsoft.com/office/drawing/2014/main" id="{3A23F7CD-2D9A-6347-A5F9-86182F266316}"/>
              </a:ext>
            </a:extLst>
          </p:cNvPr>
          <p:cNvSpPr/>
          <p:nvPr/>
        </p:nvSpPr>
        <p:spPr>
          <a:xfrm>
            <a:off x="10428902" y="6259069"/>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380605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844C5EC-7DE4-4F4F-AC1F-33E590C40169}"/>
              </a:ext>
            </a:extLst>
          </p:cNvPr>
          <p:cNvSpPr/>
          <p:nvPr/>
        </p:nvSpPr>
        <p:spPr>
          <a:xfrm>
            <a:off x="383957" y="206074"/>
            <a:ext cx="10501460" cy="5262979"/>
          </a:xfrm>
          <a:prstGeom prst="rect">
            <a:avLst/>
          </a:prstGeom>
        </p:spPr>
        <p:txBody>
          <a:bodyPr wrap="square">
            <a:spAutoFit/>
          </a:bodyPr>
          <a:lstStyle/>
          <a:p>
            <a:pPr fontAlgn="base"/>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Sie sehen wie wichtig es sein kann schon so früh wie möglich mit der Aufarbeitung seiner eigenen Geschichte zu beginnen.</a:t>
            </a:r>
          </a:p>
          <a:p>
            <a:pPr fontAlgn="base"/>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Doch auch wenn sie schon Eltern Großeltern sind, es ist nie zu spät damit anzufangen.</a:t>
            </a:r>
          </a:p>
          <a:p>
            <a:pPr fontAlgn="base"/>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Auch möchte ich auf Grund meiner persönlichen Erfahrung mit ihnen teilen wie wertvoll es ist seinem Kind emotional bei Seite zu stehen, zu erkennen wann wird ein Trauma des Kindes </a:t>
            </a:r>
            <a:r>
              <a:rPr lang="de-DE" sz="24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angetriggert</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Sich die Zeit nehmen und die alte Situation, z.B. Kaiserschnitt mit dem Kind zu besprechen und zu fühlen.</a:t>
            </a:r>
          </a:p>
          <a:p>
            <a:pPr fontAlgn="base"/>
            <a:endPar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Damit möchte ich diesen Vortrag beenden. Ich hoffe sie konnten etwas mitnehmen und ich das verdeutlichen was mir wichtig ist.</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Aufzuzeigen, dass in der frühen Zeit unserer Entwicklung, </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die Probleme von heute stecken.</a:t>
            </a:r>
          </a:p>
          <a:p>
            <a:pPr>
              <a:spcAft>
                <a:spcPts val="0"/>
              </a:spcAft>
            </a:pP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Herzlichen Dank </a:t>
            </a:r>
          </a:p>
        </p:txBody>
      </p:sp>
      <p:sp>
        <p:nvSpPr>
          <p:cNvPr id="3" name="Rechteck 2">
            <a:extLst>
              <a:ext uri="{FF2B5EF4-FFF2-40B4-BE49-F238E27FC236}">
                <a16:creationId xmlns:a16="http://schemas.microsoft.com/office/drawing/2014/main" id="{13E8D407-E74E-1845-9A20-63CE7BE5A7FB}"/>
              </a:ext>
            </a:extLst>
          </p:cNvPr>
          <p:cNvSpPr/>
          <p:nvPr/>
        </p:nvSpPr>
        <p:spPr>
          <a:xfrm>
            <a:off x="10440589" y="6300050"/>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07794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131770E-4581-D548-9BB5-FF22C37436D7}"/>
              </a:ext>
            </a:extLst>
          </p:cNvPr>
          <p:cNvSpPr txBox="1"/>
          <p:nvPr/>
        </p:nvSpPr>
        <p:spPr>
          <a:xfrm>
            <a:off x="452486" y="970961"/>
            <a:ext cx="10652288" cy="4893647"/>
          </a:xfrm>
          <a:prstGeom prst="rect">
            <a:avLst/>
          </a:prstGeom>
          <a:noFill/>
        </p:spPr>
        <p:txBody>
          <a:bodyPr wrap="square" rtlCol="0">
            <a:spAutoFit/>
          </a:bodyPr>
          <a:lstStyle/>
          <a:p>
            <a:r>
              <a:rPr lang="de-DE" sz="2400" dirty="0">
                <a:solidFill>
                  <a:srgbClr val="C00000"/>
                </a:solidFill>
              </a:rPr>
              <a:t>Warum dieses Thema Elternschaft?</a:t>
            </a:r>
          </a:p>
          <a:p>
            <a:r>
              <a:rPr lang="de-DE" sz="2400" dirty="0">
                <a:solidFill>
                  <a:srgbClr val="C00000"/>
                </a:solidFill>
              </a:rPr>
              <a:t>Es fragen mich immer mehr angehende Mütter und Väter, ob es Sinn macht, vor der Geburt eines Kindes, seine eigene Geschichte aufzuarbeiten.</a:t>
            </a:r>
          </a:p>
          <a:p>
            <a:r>
              <a:rPr lang="de-DE" sz="2400" dirty="0">
                <a:solidFill>
                  <a:srgbClr val="C00000"/>
                </a:solidFill>
              </a:rPr>
              <a:t>Sowie auch auf Grund meiner Erfahrung als Vater.</a:t>
            </a:r>
          </a:p>
          <a:p>
            <a:endParaRPr lang="de-DE" sz="2400" dirty="0">
              <a:solidFill>
                <a:srgbClr val="C00000"/>
              </a:solidFill>
            </a:endParaRPr>
          </a:p>
          <a:p>
            <a:r>
              <a:rPr lang="de-DE" sz="2400" dirty="0">
                <a:solidFill>
                  <a:srgbClr val="C00000"/>
                </a:solidFill>
              </a:rPr>
              <a:t>Meine Antwort, ist ganz klar ja</a:t>
            </a:r>
          </a:p>
          <a:p>
            <a:r>
              <a:rPr lang="de-DE" sz="2400" dirty="0">
                <a:solidFill>
                  <a:srgbClr val="C00000"/>
                </a:solidFill>
              </a:rPr>
              <a:t>und das nicht nur vor der Geburt, sondern bestenfalls schon weit vor der </a:t>
            </a:r>
          </a:p>
          <a:p>
            <a:r>
              <a:rPr lang="de-DE" sz="2400" dirty="0">
                <a:solidFill>
                  <a:srgbClr val="C00000"/>
                </a:solidFill>
              </a:rPr>
              <a:t>Zeugung des Kindes.</a:t>
            </a:r>
          </a:p>
          <a:p>
            <a:r>
              <a:rPr lang="de-DE" sz="2400" dirty="0">
                <a:solidFill>
                  <a:srgbClr val="C00000"/>
                </a:solidFill>
              </a:rPr>
              <a:t>Dies lindert die Gefahr die eigenen Traumatisierungen auf das Kind unbewusst zu übertragen.</a:t>
            </a:r>
          </a:p>
          <a:p>
            <a:r>
              <a:rPr lang="de-DE" sz="2400" dirty="0">
                <a:solidFill>
                  <a:srgbClr val="C00000"/>
                </a:solidFill>
              </a:rPr>
              <a:t>Wenn wir als Eltern unsere eigene Trauma-Biographie aufarbeiten, müssen wir diese Ereignisse nicht mehr unbewusst unterdrücken und weitergeben.</a:t>
            </a:r>
          </a:p>
          <a:p>
            <a:endParaRPr lang="de-DE" sz="2400" dirty="0">
              <a:solidFill>
                <a:srgbClr val="C00000"/>
              </a:solidFill>
            </a:endParaRPr>
          </a:p>
        </p:txBody>
      </p:sp>
      <p:sp>
        <p:nvSpPr>
          <p:cNvPr id="3" name="Rechteck 2">
            <a:extLst>
              <a:ext uri="{FF2B5EF4-FFF2-40B4-BE49-F238E27FC236}">
                <a16:creationId xmlns:a16="http://schemas.microsoft.com/office/drawing/2014/main" id="{E447D10F-74B1-CB4F-8CB7-56763315D17E}"/>
              </a:ext>
            </a:extLst>
          </p:cNvPr>
          <p:cNvSpPr/>
          <p:nvPr/>
        </p:nvSpPr>
        <p:spPr>
          <a:xfrm>
            <a:off x="10475200" y="6300051"/>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380696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50111CA-A7BB-1B43-8348-69251793510F}"/>
              </a:ext>
            </a:extLst>
          </p:cNvPr>
          <p:cNvSpPr txBox="1"/>
          <p:nvPr/>
        </p:nvSpPr>
        <p:spPr>
          <a:xfrm>
            <a:off x="527900" y="441269"/>
            <a:ext cx="9907572" cy="5632311"/>
          </a:xfrm>
          <a:prstGeom prst="rect">
            <a:avLst/>
          </a:prstGeom>
          <a:noFill/>
        </p:spPr>
        <p:txBody>
          <a:bodyPr wrap="square" rtlCol="0">
            <a:spAutoFit/>
          </a:bodyPr>
          <a:lstStyle/>
          <a:p>
            <a:r>
              <a:rPr lang="de-DE" sz="2400" dirty="0">
                <a:solidFill>
                  <a:srgbClr val="C00000"/>
                </a:solidFill>
              </a:rPr>
              <a:t>Durch das Aufarbeiten ist es nun möglich die unbewussten Anteile </a:t>
            </a:r>
          </a:p>
          <a:p>
            <a:r>
              <a:rPr lang="de-DE" sz="2400" dirty="0">
                <a:solidFill>
                  <a:srgbClr val="C00000"/>
                </a:solidFill>
              </a:rPr>
              <a:t>zu </a:t>
            </a:r>
            <a:r>
              <a:rPr lang="de-DE" sz="2400" i="1" dirty="0">
                <a:solidFill>
                  <a:srgbClr val="C00000"/>
                </a:solidFill>
              </a:rPr>
              <a:t>sehen</a:t>
            </a:r>
            <a:r>
              <a:rPr lang="de-DE" sz="2400" dirty="0">
                <a:solidFill>
                  <a:srgbClr val="C00000"/>
                </a:solidFill>
              </a:rPr>
              <a:t>, zu </a:t>
            </a:r>
            <a:r>
              <a:rPr lang="de-DE" sz="2400" i="1" dirty="0">
                <a:solidFill>
                  <a:srgbClr val="C00000"/>
                </a:solidFill>
              </a:rPr>
              <a:t>erkennen</a:t>
            </a:r>
            <a:r>
              <a:rPr lang="de-DE" sz="2400" dirty="0">
                <a:solidFill>
                  <a:srgbClr val="C00000"/>
                </a:solidFill>
              </a:rPr>
              <a:t> und zu fühlen. So können wir Mitgefühl/</a:t>
            </a:r>
            <a:r>
              <a:rPr lang="de-DE" sz="2400" i="1" dirty="0">
                <a:solidFill>
                  <a:srgbClr val="C00000"/>
                </a:solidFill>
              </a:rPr>
              <a:t>Empathie</a:t>
            </a:r>
            <a:r>
              <a:rPr lang="de-DE" sz="2400" dirty="0">
                <a:solidFill>
                  <a:srgbClr val="C00000"/>
                </a:solidFill>
              </a:rPr>
              <a:t> für die inneren Anteile in uns entwickeln, die mit allen Mitteln unterdrückt werden müssen.</a:t>
            </a:r>
          </a:p>
          <a:p>
            <a:r>
              <a:rPr lang="de-DE" sz="2400" dirty="0">
                <a:solidFill>
                  <a:srgbClr val="C00000"/>
                </a:solidFill>
              </a:rPr>
              <a:t>Durch das sich selbst erkennen und fühlen besteht die Möglichkeit, </a:t>
            </a:r>
          </a:p>
          <a:p>
            <a:r>
              <a:rPr lang="de-DE" sz="2400" dirty="0">
                <a:solidFill>
                  <a:srgbClr val="C00000"/>
                </a:solidFill>
              </a:rPr>
              <a:t>dass sich diese Anteile in das heutige Hier und Jetzt integrieren. </a:t>
            </a:r>
          </a:p>
          <a:p>
            <a:r>
              <a:rPr lang="de-DE" sz="2400" dirty="0">
                <a:solidFill>
                  <a:srgbClr val="C00000"/>
                </a:solidFill>
              </a:rPr>
              <a:t>So müssen diese Anteile nicht mehr im verborgenen bleiben, </a:t>
            </a:r>
          </a:p>
          <a:p>
            <a:r>
              <a:rPr lang="de-DE" sz="2400" dirty="0">
                <a:solidFill>
                  <a:srgbClr val="C00000"/>
                </a:solidFill>
              </a:rPr>
              <a:t>was sehr viel Energie benötigt. </a:t>
            </a:r>
          </a:p>
          <a:p>
            <a:r>
              <a:rPr lang="de-DE" sz="2400" dirty="0">
                <a:solidFill>
                  <a:srgbClr val="C00000"/>
                </a:solidFill>
              </a:rPr>
              <a:t>Unwillkürliche Erinnerungen und Trigger werden steuerbar. Es wird das Vertrauen in die eigene Handlungskompetenz zurückgewonnen.</a:t>
            </a:r>
          </a:p>
          <a:p>
            <a:r>
              <a:rPr lang="de-DE" sz="2400" dirty="0">
                <a:solidFill>
                  <a:srgbClr val="C00000"/>
                </a:solidFill>
              </a:rPr>
              <a:t>Das Trauma wird als Teil des eigenen Leben erlebbar, allerdings als Teil </a:t>
            </a:r>
          </a:p>
          <a:p>
            <a:r>
              <a:rPr lang="de-DE" sz="2400" dirty="0">
                <a:solidFill>
                  <a:srgbClr val="C00000"/>
                </a:solidFill>
              </a:rPr>
              <a:t>der der Vergangenheit zugehört.</a:t>
            </a:r>
          </a:p>
          <a:p>
            <a:r>
              <a:rPr lang="de-DE" sz="2400" dirty="0">
                <a:solidFill>
                  <a:srgbClr val="C00000"/>
                </a:solidFill>
              </a:rPr>
              <a:t>Damit laufen wir nicht ständig Gefahr immer und immer wieder in die gleichen Lebensfallen zu treten.</a:t>
            </a:r>
            <a:r>
              <a:rPr lang="de-DE" sz="2400" dirty="0">
                <a:solidFill>
                  <a:srgbClr val="C00000"/>
                </a:solidFill>
                <a:effectLst/>
              </a:rPr>
              <a:t> </a:t>
            </a:r>
          </a:p>
          <a:p>
            <a:endParaRPr lang="de-DE" sz="2400" dirty="0">
              <a:solidFill>
                <a:srgbClr val="C00000"/>
              </a:solidFill>
            </a:endParaRPr>
          </a:p>
        </p:txBody>
      </p:sp>
      <p:sp>
        <p:nvSpPr>
          <p:cNvPr id="3" name="Rechteck 2">
            <a:extLst>
              <a:ext uri="{FF2B5EF4-FFF2-40B4-BE49-F238E27FC236}">
                <a16:creationId xmlns:a16="http://schemas.microsoft.com/office/drawing/2014/main" id="{B0B286C4-94C2-A34F-B7D4-78777F60268F}"/>
              </a:ext>
            </a:extLst>
          </p:cNvPr>
          <p:cNvSpPr/>
          <p:nvPr/>
        </p:nvSpPr>
        <p:spPr>
          <a:xfrm>
            <a:off x="10435472" y="6334774"/>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225919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07318D44-CD86-914F-8077-BEFE42D795A7}"/>
              </a:ext>
            </a:extLst>
          </p:cNvPr>
          <p:cNvSpPr txBox="1"/>
          <p:nvPr/>
        </p:nvSpPr>
        <p:spPr>
          <a:xfrm>
            <a:off x="424206" y="559759"/>
            <a:ext cx="10727702" cy="4893647"/>
          </a:xfrm>
          <a:prstGeom prst="rect">
            <a:avLst/>
          </a:prstGeom>
          <a:noFill/>
        </p:spPr>
        <p:txBody>
          <a:bodyPr wrap="square" rtlCol="0">
            <a:spAutoFit/>
          </a:bodyPr>
          <a:lstStyle/>
          <a:p>
            <a:r>
              <a:rPr lang="de-DE" sz="2400" dirty="0">
                <a:solidFill>
                  <a:srgbClr val="C00000"/>
                </a:solidFill>
              </a:rPr>
              <a:t>Und da kommt der Punkt </a:t>
            </a:r>
            <a:r>
              <a:rPr lang="de-DE" sz="2400" b="1" dirty="0">
                <a:solidFill>
                  <a:srgbClr val="C00000"/>
                </a:solidFill>
              </a:rPr>
              <a:t>ELTERNSCHAFT</a:t>
            </a:r>
            <a:r>
              <a:rPr lang="de-DE" sz="2400" dirty="0">
                <a:solidFill>
                  <a:srgbClr val="C00000"/>
                </a:solidFill>
              </a:rPr>
              <a:t> </a:t>
            </a:r>
          </a:p>
          <a:p>
            <a:endParaRPr lang="de-DE" sz="2400" dirty="0">
              <a:solidFill>
                <a:srgbClr val="C00000"/>
              </a:solidFill>
            </a:endParaRPr>
          </a:p>
          <a:p>
            <a:r>
              <a:rPr lang="de-DE" sz="2400" dirty="0">
                <a:solidFill>
                  <a:srgbClr val="C00000"/>
                </a:solidFill>
              </a:rPr>
              <a:t>In dem wir unsere eigene „</a:t>
            </a:r>
            <a:r>
              <a:rPr lang="de-DE" sz="2400" i="1" dirty="0">
                <a:solidFill>
                  <a:srgbClr val="C00000"/>
                </a:solidFill>
              </a:rPr>
              <a:t>Trauma-Biografie</a:t>
            </a:r>
            <a:r>
              <a:rPr lang="de-DE" sz="2400" dirty="0">
                <a:solidFill>
                  <a:srgbClr val="C00000"/>
                </a:solidFill>
              </a:rPr>
              <a:t>“ ansehen ist es uns möglich, </a:t>
            </a:r>
          </a:p>
          <a:p>
            <a:r>
              <a:rPr lang="de-DE" sz="2400" dirty="0">
                <a:solidFill>
                  <a:srgbClr val="C00000"/>
                </a:solidFill>
              </a:rPr>
              <a:t>einem Kind das Leben zu schenken ohne es mit unseren eigenen </a:t>
            </a:r>
          </a:p>
          <a:p>
            <a:r>
              <a:rPr lang="de-DE" sz="2400" dirty="0">
                <a:solidFill>
                  <a:srgbClr val="C00000"/>
                </a:solidFill>
              </a:rPr>
              <a:t>Trauma-Erfahrungen unnötig zu belasten.</a:t>
            </a:r>
          </a:p>
          <a:p>
            <a:r>
              <a:rPr lang="de-DE" sz="2400" dirty="0">
                <a:solidFill>
                  <a:srgbClr val="C00000"/>
                </a:solidFill>
              </a:rPr>
              <a:t>Erst dann ist es tatsächlich so,</a:t>
            </a:r>
            <a:r>
              <a:rPr lang="de-DE"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endParaRPr lang="de-DE" sz="2400" dirty="0">
              <a:solidFill>
                <a:srgbClr val="C00000"/>
              </a:solidFill>
            </a:endParaRPr>
          </a:p>
          <a:p>
            <a:r>
              <a:rPr lang="de-DE" sz="2400" dirty="0">
                <a:solidFill>
                  <a:srgbClr val="C00000"/>
                </a:solidFill>
              </a:rPr>
              <a:t>dass das im Bauch heranwachsende Kind da sein darf, </a:t>
            </a:r>
          </a:p>
          <a:p>
            <a:r>
              <a:rPr lang="de-DE" sz="2400" dirty="0">
                <a:solidFill>
                  <a:srgbClr val="C00000"/>
                </a:solidFill>
              </a:rPr>
              <a:t>ohne die Traumerfahrungen der Mutter oder des Vaters aufnehmen zu müssen.</a:t>
            </a:r>
          </a:p>
          <a:p>
            <a:r>
              <a:rPr lang="de-DE" sz="2400" dirty="0">
                <a:solidFill>
                  <a:srgbClr val="C00000"/>
                </a:solidFill>
              </a:rPr>
              <a:t>Die Mutter, kann so für das Kind da sein ohne „abschalten“ zu müssen.</a:t>
            </a:r>
          </a:p>
          <a:p>
            <a:r>
              <a:rPr lang="de-DE" sz="2400" dirty="0">
                <a:solidFill>
                  <a:srgbClr val="C00000"/>
                </a:solidFill>
              </a:rPr>
              <a:t>Dadurch werden bei  Mutter und auch beim Vater nicht ständig, die unverarbeiteten eigenen Traumen aktiviert.</a:t>
            </a:r>
          </a:p>
          <a:p>
            <a:r>
              <a:rPr lang="de-DE" sz="2400" dirty="0">
                <a:solidFill>
                  <a:srgbClr val="C00000"/>
                </a:solidFill>
              </a:rPr>
              <a:t>Sie haben nun die Möglichkeit, durch die Eigenerfahrung und Integration für das Kind da zu sein.</a:t>
            </a:r>
          </a:p>
        </p:txBody>
      </p:sp>
      <p:sp>
        <p:nvSpPr>
          <p:cNvPr id="3" name="Rechteck 2">
            <a:extLst>
              <a:ext uri="{FF2B5EF4-FFF2-40B4-BE49-F238E27FC236}">
                <a16:creationId xmlns:a16="http://schemas.microsoft.com/office/drawing/2014/main" id="{F5039773-1E6A-AE49-BB12-F49F1ED75E6F}"/>
              </a:ext>
            </a:extLst>
          </p:cNvPr>
          <p:cNvSpPr/>
          <p:nvPr/>
        </p:nvSpPr>
        <p:spPr>
          <a:xfrm>
            <a:off x="10419977" y="6288476"/>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323674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E191D67-5B95-0946-8AD4-68C45BBA9B6A}"/>
              </a:ext>
            </a:extLst>
          </p:cNvPr>
          <p:cNvSpPr txBox="1"/>
          <p:nvPr/>
        </p:nvSpPr>
        <p:spPr>
          <a:xfrm>
            <a:off x="480767" y="867265"/>
            <a:ext cx="11987192" cy="4062651"/>
          </a:xfrm>
          <a:prstGeom prst="rect">
            <a:avLst/>
          </a:prstGeom>
          <a:noFill/>
        </p:spPr>
        <p:txBody>
          <a:bodyPr wrap="none" rtlCol="0">
            <a:spAutoFit/>
          </a:bodyPr>
          <a:lstStyle/>
          <a:p>
            <a:r>
              <a:rPr lang="de-DE" sz="2400" dirty="0">
                <a:solidFill>
                  <a:srgbClr val="C00000"/>
                </a:solidFill>
              </a:rPr>
              <a:t>Für das Kind ist es sehr wertvoll, wenn die Mutter für das neue Lebewesen </a:t>
            </a:r>
          </a:p>
          <a:p>
            <a:r>
              <a:rPr lang="de-DE" sz="2400" dirty="0">
                <a:solidFill>
                  <a:srgbClr val="C00000"/>
                </a:solidFill>
              </a:rPr>
              <a:t>da ist und nicht wie so oft umgekehrt.</a:t>
            </a:r>
          </a:p>
          <a:p>
            <a:r>
              <a:rPr lang="de-DE" sz="2400" dirty="0">
                <a:solidFill>
                  <a:srgbClr val="C00000"/>
                </a:solidFill>
              </a:rPr>
              <a:t>Was bedeutet es ein Wunschkind zu sein? </a:t>
            </a:r>
          </a:p>
          <a:p>
            <a:r>
              <a:rPr lang="de-DE" sz="2400" dirty="0">
                <a:solidFill>
                  <a:srgbClr val="C00000"/>
                </a:solidFill>
              </a:rPr>
              <a:t>Die Frage ist immer welche Zwecke soll so ein Kind erfüllen, </a:t>
            </a:r>
          </a:p>
          <a:p>
            <a:r>
              <a:rPr lang="de-DE" sz="2400" dirty="0">
                <a:solidFill>
                  <a:srgbClr val="C00000"/>
                </a:solidFill>
              </a:rPr>
              <a:t>darf das Kind so sein wie es ist oder ist es unbewusst dafür da, </a:t>
            </a:r>
          </a:p>
          <a:p>
            <a:r>
              <a:rPr lang="de-DE" sz="2400" dirty="0">
                <a:solidFill>
                  <a:srgbClr val="C00000"/>
                </a:solidFill>
              </a:rPr>
              <a:t>die unerfüllten Sehnsüchte und abgespaltenen </a:t>
            </a:r>
            <a:r>
              <a:rPr lang="de-DE" sz="2400" dirty="0" err="1">
                <a:solidFill>
                  <a:srgbClr val="C00000"/>
                </a:solidFill>
              </a:rPr>
              <a:t>Traumagefühle</a:t>
            </a:r>
            <a:r>
              <a:rPr lang="de-DE" sz="2400" dirty="0">
                <a:solidFill>
                  <a:srgbClr val="C00000"/>
                </a:solidFill>
              </a:rPr>
              <a:t> der Eltern zu übernehmen.</a:t>
            </a:r>
          </a:p>
          <a:p>
            <a:r>
              <a:rPr lang="de-DE" sz="2400" dirty="0">
                <a:solidFill>
                  <a:srgbClr val="C00000"/>
                </a:solidFill>
              </a:rPr>
              <a:t>Zum Beispiel die Ehe kitten, oder den Eltern die erhoffte Anerkennung in der </a:t>
            </a:r>
          </a:p>
          <a:p>
            <a:r>
              <a:rPr lang="de-DE" sz="2400" dirty="0">
                <a:solidFill>
                  <a:srgbClr val="C00000"/>
                </a:solidFill>
              </a:rPr>
              <a:t>Gesellschaft bringen, weil ein eigenes Kind zum Frau sein oder Mann sein einfach dazu gehört.</a:t>
            </a:r>
            <a:r>
              <a:rPr lang="de-DE" dirty="0"/>
              <a:t> </a:t>
            </a:r>
            <a:endParaRPr lang="de-DE" sz="2400" dirty="0">
              <a:solidFill>
                <a:srgbClr val="C00000"/>
              </a:solidFill>
            </a:endParaRPr>
          </a:p>
          <a:p>
            <a:r>
              <a:rPr lang="de-DE" sz="2400" dirty="0">
                <a:solidFill>
                  <a:srgbClr val="C00000"/>
                </a:solidFill>
              </a:rPr>
              <a:t>Oder wie es bei mir persönlich der Fall war, für ein verstorbenes Kind da zu sein,</a:t>
            </a:r>
          </a:p>
          <a:p>
            <a:r>
              <a:rPr lang="de-DE" sz="2400" dirty="0">
                <a:solidFill>
                  <a:srgbClr val="C00000"/>
                </a:solidFill>
              </a:rPr>
              <a:t>bis zur Sehnsucht nach dem Tod.</a:t>
            </a:r>
          </a:p>
          <a:p>
            <a:endParaRPr lang="de-DE" dirty="0"/>
          </a:p>
        </p:txBody>
      </p:sp>
      <p:sp>
        <p:nvSpPr>
          <p:cNvPr id="3" name="Rechteck 2">
            <a:extLst>
              <a:ext uri="{FF2B5EF4-FFF2-40B4-BE49-F238E27FC236}">
                <a16:creationId xmlns:a16="http://schemas.microsoft.com/office/drawing/2014/main" id="{8072D2EE-96B2-CD42-86BC-41C14FE8323C}"/>
              </a:ext>
            </a:extLst>
          </p:cNvPr>
          <p:cNvSpPr/>
          <p:nvPr/>
        </p:nvSpPr>
        <p:spPr>
          <a:xfrm>
            <a:off x="10450470" y="6291899"/>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340224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5CEAA02-E400-3C40-89B4-0F70D8A73E00}"/>
              </a:ext>
            </a:extLst>
          </p:cNvPr>
          <p:cNvSpPr txBox="1"/>
          <p:nvPr/>
        </p:nvSpPr>
        <p:spPr>
          <a:xfrm>
            <a:off x="612743" y="810705"/>
            <a:ext cx="11421460" cy="4154984"/>
          </a:xfrm>
          <a:prstGeom prst="rect">
            <a:avLst/>
          </a:prstGeom>
          <a:noFill/>
        </p:spPr>
        <p:txBody>
          <a:bodyPr wrap="none" rtlCol="0">
            <a:spAutoFit/>
          </a:bodyPr>
          <a:lstStyle/>
          <a:p>
            <a:r>
              <a:rPr lang="de-DE" sz="2400" dirty="0">
                <a:solidFill>
                  <a:srgbClr val="C00000"/>
                </a:solidFill>
              </a:rPr>
              <a:t>Dadurch habe ich erkannt, dass immer wieder mein „</a:t>
            </a:r>
            <a:r>
              <a:rPr lang="de-DE" sz="2400" i="1" dirty="0">
                <a:solidFill>
                  <a:srgbClr val="C00000"/>
                </a:solidFill>
              </a:rPr>
              <a:t>Trauma der Liebe</a:t>
            </a:r>
            <a:r>
              <a:rPr lang="de-DE" sz="2400" dirty="0">
                <a:solidFill>
                  <a:srgbClr val="C00000"/>
                </a:solidFill>
              </a:rPr>
              <a:t>“ </a:t>
            </a:r>
            <a:r>
              <a:rPr lang="de-DE" sz="2400" dirty="0" err="1">
                <a:solidFill>
                  <a:srgbClr val="C00000"/>
                </a:solidFill>
              </a:rPr>
              <a:t>angetriggert</a:t>
            </a:r>
            <a:r>
              <a:rPr lang="de-DE" sz="2400" dirty="0">
                <a:solidFill>
                  <a:srgbClr val="C00000"/>
                </a:solidFill>
              </a:rPr>
              <a:t> wird.</a:t>
            </a:r>
          </a:p>
          <a:p>
            <a:r>
              <a:rPr lang="de-DE" sz="2400" dirty="0">
                <a:solidFill>
                  <a:srgbClr val="C00000"/>
                </a:solidFill>
              </a:rPr>
              <a:t>Zum einen, um mit diesem Mädchen zu verschmelzen und zum anderen, </a:t>
            </a:r>
          </a:p>
          <a:p>
            <a:r>
              <a:rPr lang="de-DE" sz="2400" dirty="0">
                <a:solidFill>
                  <a:srgbClr val="C00000"/>
                </a:solidFill>
              </a:rPr>
              <a:t>die Hoffnung, dass mich meine Mutter doch noch sieht und liebt.</a:t>
            </a:r>
          </a:p>
          <a:p>
            <a:r>
              <a:rPr lang="de-DE" sz="2400" dirty="0">
                <a:solidFill>
                  <a:srgbClr val="C00000"/>
                </a:solidFill>
              </a:rPr>
              <a:t>Es gibt so viele Ebenen wie sich ein Kind mit den Gefühlen der Eltern verstricken </a:t>
            </a:r>
          </a:p>
          <a:p>
            <a:r>
              <a:rPr lang="de-DE" sz="2400" dirty="0">
                <a:solidFill>
                  <a:srgbClr val="C00000"/>
                </a:solidFill>
              </a:rPr>
              <a:t>oder identifizieren kann. </a:t>
            </a:r>
          </a:p>
          <a:p>
            <a:endParaRPr lang="de-DE" sz="2400" dirty="0">
              <a:solidFill>
                <a:srgbClr val="C00000"/>
              </a:solidFill>
            </a:endParaRPr>
          </a:p>
          <a:p>
            <a:r>
              <a:rPr lang="de-DE" sz="2400" dirty="0">
                <a:solidFill>
                  <a:srgbClr val="C00000"/>
                </a:solidFill>
              </a:rPr>
              <a:t>Um dies heraus zu filtern, ist die von Dr. Prof. Franz Ruppert entwickelten Methode</a:t>
            </a:r>
          </a:p>
          <a:p>
            <a:r>
              <a:rPr lang="de-DE" sz="2400" dirty="0">
                <a:solidFill>
                  <a:srgbClr val="C00000"/>
                </a:solidFill>
              </a:rPr>
              <a:t>ein für mich sehr wertvolles Instrument.</a:t>
            </a:r>
          </a:p>
          <a:p>
            <a:endParaRPr lang="de-DE" sz="2400" dirty="0">
              <a:solidFill>
                <a:srgbClr val="FF0000"/>
              </a:solidFill>
            </a:endParaRPr>
          </a:p>
          <a:p>
            <a:endParaRPr lang="de-DE" sz="2400" dirty="0">
              <a:solidFill>
                <a:srgbClr val="C00000"/>
              </a:solidFill>
            </a:endParaRPr>
          </a:p>
          <a:p>
            <a:endParaRPr lang="de-DE" sz="2400" dirty="0">
              <a:solidFill>
                <a:srgbClr val="C00000"/>
              </a:solidFill>
            </a:endParaRPr>
          </a:p>
        </p:txBody>
      </p:sp>
      <p:sp>
        <p:nvSpPr>
          <p:cNvPr id="3" name="Rechteck 2">
            <a:extLst>
              <a:ext uri="{FF2B5EF4-FFF2-40B4-BE49-F238E27FC236}">
                <a16:creationId xmlns:a16="http://schemas.microsoft.com/office/drawing/2014/main" id="{5FA6E8E8-224E-E240-84ED-A36B6B832C66}"/>
              </a:ext>
            </a:extLst>
          </p:cNvPr>
          <p:cNvSpPr/>
          <p:nvPr/>
        </p:nvSpPr>
        <p:spPr>
          <a:xfrm>
            <a:off x="10472750" y="6304516"/>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409023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1D42BD7-16E5-7940-B5A9-AB0095D93830}"/>
              </a:ext>
            </a:extLst>
          </p:cNvPr>
          <p:cNvSpPr/>
          <p:nvPr/>
        </p:nvSpPr>
        <p:spPr>
          <a:xfrm>
            <a:off x="591671" y="570155"/>
            <a:ext cx="10445675" cy="3785652"/>
          </a:xfrm>
          <a:prstGeom prst="rect">
            <a:avLst/>
          </a:prstGeom>
        </p:spPr>
        <p:txBody>
          <a:bodyPr wrap="square">
            <a:spAutoFit/>
          </a:bodyPr>
          <a:lstStyle/>
          <a:p>
            <a:r>
              <a:rPr lang="de-DE" sz="2400" dirty="0">
                <a:solidFill>
                  <a:srgbClr val="C00000"/>
                </a:solidFill>
              </a:rPr>
              <a:t>Was ich nebenbei einfließen lassen möchte… </a:t>
            </a:r>
          </a:p>
          <a:p>
            <a:endParaRPr lang="de-DE" sz="2400" dirty="0">
              <a:solidFill>
                <a:srgbClr val="C00000"/>
              </a:solidFill>
            </a:endParaRPr>
          </a:p>
          <a:p>
            <a:r>
              <a:rPr lang="de-DE" sz="2400" dirty="0">
                <a:solidFill>
                  <a:srgbClr val="C00000"/>
                </a:solidFill>
              </a:rPr>
              <a:t>Seit Monaten gibt es scheinbar nichts anderes als die Corona Pandemie. </a:t>
            </a:r>
          </a:p>
          <a:p>
            <a:r>
              <a:rPr lang="de-DE" sz="2400" dirty="0">
                <a:solidFill>
                  <a:srgbClr val="C00000"/>
                </a:solidFill>
              </a:rPr>
              <a:t>Diese triggert einen sehr großen Teil der Weltbevölkerung, an die eigenen </a:t>
            </a:r>
          </a:p>
          <a:p>
            <a:r>
              <a:rPr lang="de-DE" sz="2400" dirty="0">
                <a:solidFill>
                  <a:srgbClr val="C00000"/>
                </a:solidFill>
              </a:rPr>
              <a:t>Traumen der Kindheit.</a:t>
            </a:r>
          </a:p>
          <a:p>
            <a:r>
              <a:rPr lang="de-DE" sz="2400" dirty="0">
                <a:solidFill>
                  <a:srgbClr val="C00000"/>
                </a:solidFill>
              </a:rPr>
              <a:t>Ich frage mich, was passiert mit den Kindern, </a:t>
            </a:r>
          </a:p>
          <a:p>
            <a:r>
              <a:rPr lang="de-DE" sz="2400" dirty="0">
                <a:solidFill>
                  <a:srgbClr val="C00000"/>
                </a:solidFill>
              </a:rPr>
              <a:t>die um diese Zeit geboren oder gezeugt werden. </a:t>
            </a:r>
          </a:p>
          <a:p>
            <a:r>
              <a:rPr lang="de-DE" sz="2400" dirty="0">
                <a:solidFill>
                  <a:srgbClr val="C00000"/>
                </a:solidFill>
              </a:rPr>
              <a:t>Welche Auswirkungen hat dieses Zeitgeschehen auf die Kinder, jetzt und </a:t>
            </a:r>
          </a:p>
          <a:p>
            <a:r>
              <a:rPr lang="de-DE" sz="2400" dirty="0">
                <a:solidFill>
                  <a:srgbClr val="C00000"/>
                </a:solidFill>
              </a:rPr>
              <a:t>wenn sie erwachsen sind?</a:t>
            </a:r>
          </a:p>
          <a:p>
            <a:r>
              <a:rPr lang="de-DE" sz="2400" dirty="0">
                <a:solidFill>
                  <a:srgbClr val="C00000"/>
                </a:solidFill>
              </a:rPr>
              <a:t>Welche Ängste werden von den Eltern auf diese Kinder übertragen?</a:t>
            </a:r>
          </a:p>
        </p:txBody>
      </p:sp>
      <p:sp>
        <p:nvSpPr>
          <p:cNvPr id="4" name="Textfeld 3">
            <a:extLst>
              <a:ext uri="{FF2B5EF4-FFF2-40B4-BE49-F238E27FC236}">
                <a16:creationId xmlns:a16="http://schemas.microsoft.com/office/drawing/2014/main" id="{69154064-4C54-3B4E-A9DA-E51DF9324948}"/>
              </a:ext>
            </a:extLst>
          </p:cNvPr>
          <p:cNvSpPr txBox="1"/>
          <p:nvPr/>
        </p:nvSpPr>
        <p:spPr>
          <a:xfrm>
            <a:off x="10413403" y="6304002"/>
            <a:ext cx="1516828" cy="553998"/>
          </a:xfrm>
          <a:prstGeom prst="rect">
            <a:avLst/>
          </a:prstGeom>
          <a:noFill/>
        </p:spPr>
        <p:txBody>
          <a:bodyPr wrap="square" rtlCol="0">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a:p>
            <a:endParaRPr lang="de-DE" dirty="0"/>
          </a:p>
        </p:txBody>
      </p:sp>
    </p:spTree>
    <p:extLst>
      <p:ext uri="{BB962C8B-B14F-4D97-AF65-F5344CB8AC3E}">
        <p14:creationId xmlns:p14="http://schemas.microsoft.com/office/powerpoint/2010/main" val="382302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4E9E8506-6D4C-364E-929E-6534E72576E7}"/>
              </a:ext>
            </a:extLst>
          </p:cNvPr>
          <p:cNvSpPr txBox="1"/>
          <p:nvPr/>
        </p:nvSpPr>
        <p:spPr>
          <a:xfrm>
            <a:off x="439178" y="684987"/>
            <a:ext cx="11395940" cy="4893647"/>
          </a:xfrm>
          <a:prstGeom prst="rect">
            <a:avLst/>
          </a:prstGeom>
          <a:noFill/>
        </p:spPr>
        <p:txBody>
          <a:bodyPr wrap="none" rtlCol="0">
            <a:spAutoFit/>
          </a:bodyPr>
          <a:lstStyle/>
          <a:p>
            <a:r>
              <a:rPr lang="de-DE" sz="2400" dirty="0">
                <a:solidFill>
                  <a:srgbClr val="C00000"/>
                </a:solidFill>
              </a:rPr>
              <a:t>Erwähnen will ich auch….</a:t>
            </a:r>
          </a:p>
          <a:p>
            <a:r>
              <a:rPr lang="de-DE" sz="2400" dirty="0">
                <a:solidFill>
                  <a:srgbClr val="C00000"/>
                </a:solidFill>
              </a:rPr>
              <a:t>Was immer noch häufig unter den Teppich gekehrt wird, </a:t>
            </a:r>
          </a:p>
          <a:p>
            <a:r>
              <a:rPr lang="de-DE" sz="2400" dirty="0">
                <a:solidFill>
                  <a:srgbClr val="C00000"/>
                </a:solidFill>
              </a:rPr>
              <a:t>ist der sexuelle Missbrauch an Kindern. </a:t>
            </a:r>
          </a:p>
          <a:p>
            <a:r>
              <a:rPr lang="de-DE" sz="2400" dirty="0">
                <a:solidFill>
                  <a:srgbClr val="C00000"/>
                </a:solidFill>
              </a:rPr>
              <a:t>Alleine nur in Deutschland wurden 2018 ca. 17000 Fälle von Kindesmissbrauch angezeigt.</a:t>
            </a:r>
          </a:p>
          <a:p>
            <a:r>
              <a:rPr lang="de-DE" sz="2400" dirty="0">
                <a:solidFill>
                  <a:srgbClr val="C00000"/>
                </a:solidFill>
              </a:rPr>
              <a:t>die Dunkelziffer ist jedoch weit aus höher.</a:t>
            </a:r>
          </a:p>
          <a:p>
            <a:r>
              <a:rPr lang="de-DE" sz="2400" dirty="0">
                <a:solidFill>
                  <a:srgbClr val="C00000"/>
                </a:solidFill>
              </a:rPr>
              <a:t>Wie häufig werden die eigenen Sexuellen Traumata an die Kinder ausagiert  </a:t>
            </a:r>
          </a:p>
          <a:p>
            <a:r>
              <a:rPr lang="de-DE" sz="2400" dirty="0">
                <a:solidFill>
                  <a:srgbClr val="C00000"/>
                </a:solidFill>
              </a:rPr>
              <a:t>oder an sie übertragen.</a:t>
            </a:r>
          </a:p>
          <a:p>
            <a:r>
              <a:rPr lang="de-DE" sz="2400" dirty="0">
                <a:solidFill>
                  <a:srgbClr val="C00000"/>
                </a:solidFill>
              </a:rPr>
              <a:t>Was bedeutet sexuelles Trauma?</a:t>
            </a:r>
          </a:p>
          <a:p>
            <a:r>
              <a:rPr lang="de-DE" sz="2400" dirty="0">
                <a:solidFill>
                  <a:srgbClr val="C00000"/>
                </a:solidFill>
              </a:rPr>
              <a:t>Im Grunde steckt häufig Machtmissbrauch, sprich Erniedrigung oder Demütigung dahinter.</a:t>
            </a:r>
          </a:p>
          <a:p>
            <a:r>
              <a:rPr lang="de-DE" sz="2400" dirty="0">
                <a:solidFill>
                  <a:srgbClr val="C00000"/>
                </a:solidFill>
              </a:rPr>
              <a:t>Im Grunde beginnt es schon mit der sexuellen Verwirrung, </a:t>
            </a:r>
          </a:p>
          <a:p>
            <a:r>
              <a:rPr lang="de-DE" sz="2400" dirty="0">
                <a:solidFill>
                  <a:srgbClr val="C00000"/>
                </a:solidFill>
              </a:rPr>
              <a:t>wer bin ich ein Junge, ein Mädchen? </a:t>
            </a:r>
          </a:p>
          <a:p>
            <a:r>
              <a:rPr lang="de-DE" sz="2400" dirty="0">
                <a:solidFill>
                  <a:srgbClr val="C00000"/>
                </a:solidFill>
              </a:rPr>
              <a:t>Was wurde gewünscht, entspreche ich den Erwartungen?</a:t>
            </a:r>
          </a:p>
          <a:p>
            <a:r>
              <a:rPr lang="de-DE" sz="2400" dirty="0">
                <a:solidFill>
                  <a:srgbClr val="C00000"/>
                </a:solidFill>
              </a:rPr>
              <a:t>Muss ich meine Sexuelle Identität aufgeben um dazuzugehören? </a:t>
            </a:r>
          </a:p>
        </p:txBody>
      </p:sp>
      <p:sp>
        <p:nvSpPr>
          <p:cNvPr id="3" name="Rechteck 2">
            <a:extLst>
              <a:ext uri="{FF2B5EF4-FFF2-40B4-BE49-F238E27FC236}">
                <a16:creationId xmlns:a16="http://schemas.microsoft.com/office/drawing/2014/main" id="{682079E3-4E28-0F43-A6AF-EC7FB9D0DD47}"/>
              </a:ext>
            </a:extLst>
          </p:cNvPr>
          <p:cNvSpPr/>
          <p:nvPr/>
        </p:nvSpPr>
        <p:spPr>
          <a:xfrm>
            <a:off x="10440478" y="6300050"/>
            <a:ext cx="1335622" cy="276999"/>
          </a:xfrm>
          <a:prstGeom prst="rect">
            <a:avLst/>
          </a:prstGeom>
        </p:spPr>
        <p:txBody>
          <a:bodyPr wrap="none">
            <a:spAutoFit/>
          </a:bodyPr>
          <a:lstStyle/>
          <a:p>
            <a:r>
              <a:rPr lang="de-DE" sz="1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Helmut Glas 2020</a:t>
            </a:r>
            <a:endParaRPr lang="de-DE" sz="1200" dirty="0"/>
          </a:p>
        </p:txBody>
      </p:sp>
    </p:spTree>
    <p:extLst>
      <p:ext uri="{BB962C8B-B14F-4D97-AF65-F5344CB8AC3E}">
        <p14:creationId xmlns:p14="http://schemas.microsoft.com/office/powerpoint/2010/main" val="14663651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2405</Words>
  <Application>Microsoft Office PowerPoint</Application>
  <PresentationFormat>Breitbild</PresentationFormat>
  <Paragraphs>301</Paragraphs>
  <Slides>25</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Calibri</vt:lpstr>
      <vt:lpstr>Calibri Light</vt:lpstr>
      <vt:lpstr>Office</vt:lpstr>
      <vt:lpstr>Leben oder Überleben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Leben oder Überleben</dc:title>
  <dc:creator>Helmut Glas</dc:creator>
  <cp:lastModifiedBy>WLG</cp:lastModifiedBy>
  <cp:revision>75</cp:revision>
  <cp:lastPrinted>2020-10-24T19:51:06Z</cp:lastPrinted>
  <dcterms:created xsi:type="dcterms:W3CDTF">2020-09-29T18:41:48Z</dcterms:created>
  <dcterms:modified xsi:type="dcterms:W3CDTF">2021-01-24T13:19:18Z</dcterms:modified>
</cp:coreProperties>
</file>